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  <p:sldMasterId id="2147485871" r:id="rId2"/>
  </p:sldMasterIdLst>
  <p:notesMasterIdLst>
    <p:notesMasterId r:id="rId96"/>
  </p:notesMasterIdLst>
  <p:handoutMasterIdLst>
    <p:handoutMasterId r:id="rId97"/>
  </p:handoutMasterIdLst>
  <p:sldIdLst>
    <p:sldId id="1564" r:id="rId3"/>
    <p:sldId id="1663" r:id="rId4"/>
    <p:sldId id="1697" r:id="rId5"/>
    <p:sldId id="1698" r:id="rId6"/>
    <p:sldId id="1669" r:id="rId7"/>
    <p:sldId id="1665" r:id="rId8"/>
    <p:sldId id="1664" r:id="rId9"/>
    <p:sldId id="1685" r:id="rId10"/>
    <p:sldId id="1643" r:id="rId11"/>
    <p:sldId id="1674" r:id="rId12"/>
    <p:sldId id="1675" r:id="rId13"/>
    <p:sldId id="1677" r:id="rId14"/>
    <p:sldId id="1696" r:id="rId15"/>
    <p:sldId id="1676" r:id="rId16"/>
    <p:sldId id="1679" r:id="rId17"/>
    <p:sldId id="1678" r:id="rId18"/>
    <p:sldId id="1683" r:id="rId19"/>
    <p:sldId id="1680" r:id="rId20"/>
    <p:sldId id="1672" r:id="rId21"/>
    <p:sldId id="1662" r:id="rId22"/>
    <p:sldId id="1686" r:id="rId23"/>
    <p:sldId id="1691" r:id="rId24"/>
    <p:sldId id="1693" r:id="rId25"/>
    <p:sldId id="1694" r:id="rId26"/>
    <p:sldId id="1695" r:id="rId27"/>
    <p:sldId id="1687" r:id="rId28"/>
    <p:sldId id="1661" r:id="rId29"/>
    <p:sldId id="1451" r:id="rId30"/>
    <p:sldId id="1583" r:id="rId31"/>
    <p:sldId id="1585" r:id="rId32"/>
    <p:sldId id="1584" r:id="rId33"/>
    <p:sldId id="1688" r:id="rId34"/>
    <p:sldId id="1588" r:id="rId35"/>
    <p:sldId id="1587" r:id="rId36"/>
    <p:sldId id="1590" r:id="rId37"/>
    <p:sldId id="1589" r:id="rId38"/>
    <p:sldId id="1592" r:id="rId39"/>
    <p:sldId id="1591" r:id="rId40"/>
    <p:sldId id="1593" r:id="rId41"/>
    <p:sldId id="1594" r:id="rId42"/>
    <p:sldId id="1689" r:id="rId43"/>
    <p:sldId id="1602" r:id="rId44"/>
    <p:sldId id="1601" r:id="rId45"/>
    <p:sldId id="1600" r:id="rId46"/>
    <p:sldId id="1599" r:id="rId47"/>
    <p:sldId id="1598" r:id="rId48"/>
    <p:sldId id="1597" r:id="rId49"/>
    <p:sldId id="1606" r:id="rId50"/>
    <p:sldId id="1605" r:id="rId51"/>
    <p:sldId id="1604" r:id="rId52"/>
    <p:sldId id="1603" r:id="rId53"/>
    <p:sldId id="1609" r:id="rId54"/>
    <p:sldId id="1608" r:id="rId55"/>
    <p:sldId id="1607" r:id="rId56"/>
    <p:sldId id="1612" r:id="rId57"/>
    <p:sldId id="1611" r:id="rId58"/>
    <p:sldId id="1610" r:id="rId59"/>
    <p:sldId id="1615" r:id="rId60"/>
    <p:sldId id="1613" r:id="rId61"/>
    <p:sldId id="1614" r:id="rId62"/>
    <p:sldId id="1619" r:id="rId63"/>
    <p:sldId id="1618" r:id="rId64"/>
    <p:sldId id="1617" r:id="rId65"/>
    <p:sldId id="1616" r:id="rId66"/>
    <p:sldId id="1690" r:id="rId67"/>
    <p:sldId id="1621" r:id="rId68"/>
    <p:sldId id="1626" r:id="rId69"/>
    <p:sldId id="1625" r:id="rId70"/>
    <p:sldId id="1624" r:id="rId71"/>
    <p:sldId id="1623" r:id="rId72"/>
    <p:sldId id="1622" r:id="rId73"/>
    <p:sldId id="1628" r:id="rId74"/>
    <p:sldId id="1627" r:id="rId75"/>
    <p:sldId id="1652" r:id="rId76"/>
    <p:sldId id="1653" r:id="rId77"/>
    <p:sldId id="1654" r:id="rId78"/>
    <p:sldId id="1655" r:id="rId79"/>
    <p:sldId id="1656" r:id="rId80"/>
    <p:sldId id="1657" r:id="rId81"/>
    <p:sldId id="1658" r:id="rId82"/>
    <p:sldId id="1659" r:id="rId83"/>
    <p:sldId id="1660" r:id="rId84"/>
    <p:sldId id="1633" r:id="rId85"/>
    <p:sldId id="1632" r:id="rId86"/>
    <p:sldId id="1631" r:id="rId87"/>
    <p:sldId id="1630" r:id="rId88"/>
    <p:sldId id="1634" r:id="rId89"/>
    <p:sldId id="1635" r:id="rId90"/>
    <p:sldId id="1636" r:id="rId91"/>
    <p:sldId id="1637" r:id="rId92"/>
    <p:sldId id="1638" r:id="rId93"/>
    <p:sldId id="1639" r:id="rId94"/>
    <p:sldId id="1450" r:id="rId95"/>
  </p:sldIdLst>
  <p:sldSz cx="9144000" cy="6858000" type="screen4x3"/>
  <p:notesSz cx="7315200" cy="9601200"/>
  <p:custDataLst>
    <p:tags r:id="rId98"/>
  </p:custDataLst>
  <p:defaultTextStyle>
    <a:defPPr>
      <a:defRPr lang="ko-KR"/>
    </a:defPPr>
    <a:lvl1pPr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FE5"/>
    <a:srgbClr val="E9E9F3"/>
    <a:srgbClr val="FF3300"/>
    <a:srgbClr val="33CC33"/>
    <a:srgbClr val="FFFF66"/>
    <a:srgbClr val="B9251B"/>
    <a:srgbClr val="9C3C1A"/>
    <a:srgbClr val="3333CC"/>
    <a:srgbClr val="3366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0339" autoAdjust="0"/>
  </p:normalViewPr>
  <p:slideViewPr>
    <p:cSldViewPr>
      <p:cViewPr varScale="1">
        <p:scale>
          <a:sx n="61" d="100"/>
          <a:sy n="61" d="100"/>
        </p:scale>
        <p:origin x="1326" y="3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886"/>
    </p:cViewPr>
  </p:sorterViewPr>
  <p:notesViewPr>
    <p:cSldViewPr>
      <p:cViewPr varScale="1">
        <p:scale>
          <a:sx n="100" d="100"/>
          <a:sy n="100" d="100"/>
        </p:scale>
        <p:origin x="-1878" y="-108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tags" Target="tags/tag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fld id="{B6C503CB-6D44-47FD-A58F-462A844ED41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80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60888"/>
            <a:ext cx="585470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fld id="{46D64642-B3BC-43EF-8F5C-31ABC6FA0CCC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MS PGothic" pitchFamily="34" charset="-128"/>
        <a:cs typeface="Gulim" charset="0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39F2BB3C-212C-4497-AB7E-5AD22F93BE7E}" type="slidenum">
              <a:rPr lang="en-US" altLang="ko-KR" smtClean="0">
                <a:ea typeface="Gulim" pitchFamily="34" charset="-127"/>
              </a:rPr>
              <a:pPr>
                <a:spcBef>
                  <a:spcPct val="0"/>
                </a:spcBef>
              </a:pPr>
              <a:t>1</a:t>
            </a:fld>
            <a:endParaRPr lang="en-US" altLang="ko-KR">
              <a:ea typeface="Gulim" pitchFamily="34" charset="-127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dirty="0">
              <a:latin typeface="Gulim" pitchFamily="34" charset="-127"/>
              <a:cs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571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迪杰特斯拉和快排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D4173-57ED-437D-91B8-619767E9CBB8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52419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</a:t>
            </a:r>
            <a:r>
              <a:rPr lang="en-US" altLang="zh-CN" dirty="0"/>
              <a:t>2015</a:t>
            </a:r>
            <a:r>
              <a:rPr lang="zh-CN" altLang="en-US" dirty="0"/>
              <a:t>两位密码学领域得主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D4173-57ED-437D-91B8-619767E9CBB8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91434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迪杰特斯拉和快排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D4173-57ED-437D-91B8-619767E9CBB8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82467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93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6137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H="1">
            <a:off x="7308850" y="1066800"/>
            <a:ext cx="6350" cy="3586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ＭＳ Ｐゴシック" pitchFamily="34" charset="-128"/>
            </a:endParaRPr>
          </a:p>
        </p:txBody>
      </p:sp>
      <p:sp>
        <p:nvSpPr>
          <p:cNvPr id="5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ＭＳ Ｐゴシック" pitchFamily="34" charset="-128"/>
            </a:endParaRP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Date Placeholder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algn="ctr">
              <a:defRPr sz="1000" b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1000" smtClean="0">
                <a:solidFill>
                  <a:schemeClr val="tx1"/>
                </a:solidFill>
              </a:defRPr>
            </a:lvl1pPr>
          </a:lstStyle>
          <a:p>
            <a:fld id="{4B6BA650-A49D-4843-8459-9AF3B9AADF0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29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218692F-FFF6-4FE6-AABC-AF8830BFBD6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475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115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115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5493D9B1-7C76-4816-9518-7CFFF173313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4229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81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823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096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310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678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876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634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58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5DA91A44-D592-4642-A7E6-ACB89ABCC2E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6766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195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3948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200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708E9CAF-DCBE-4247-8B2B-F7A04DE2A6C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8002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0A297244-6EF0-4E73-B2AA-CF6C125D419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138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D632CEB3-3392-4236-B553-2564BDDD802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957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62FDEDB-5E24-4ABA-AB90-E2EFF2815D4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4315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0FADC40F-58A0-4E68-A7B2-75898AD4C3A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8022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67C899A0-0FD5-48A4-9FFA-1C078B229CC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097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DC62CB5-54A5-4CCE-B6C5-45E76ABD81A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253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122238"/>
            <a:ext cx="8229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Rectangle 4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908050"/>
            <a:ext cx="8229600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2887" name="Rectangle 7"/>
          <p:cNvSpPr>
            <a:spLocks noGrp="1" noChangeArrowheads="1"/>
          </p:cNvSpPr>
          <p:nvPr>
            <p:ph type="sldNum" sz="quarter" idx="4"/>
            <p:custDataLst>
              <p:tags r:id="rId15"/>
            </p:custDataLst>
          </p:nvPr>
        </p:nvSpPr>
        <p:spPr bwMode="auto">
          <a:xfrm>
            <a:off x="6902450" y="115888"/>
            <a:ext cx="21336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bg1"/>
                </a:solidFill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cxnSp>
        <p:nvCxnSpPr>
          <p:cNvPr id="2053" name="Straight Connector 2"/>
          <p:cNvCxnSpPr>
            <a:cxnSpLocks noChangeShapeType="1"/>
          </p:cNvCxnSpPr>
          <p:nvPr userDrawn="1"/>
        </p:nvCxnSpPr>
        <p:spPr bwMode="auto">
          <a:xfrm>
            <a:off x="395288" y="836613"/>
            <a:ext cx="835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60" r:id="rId1"/>
    <p:sldLayoutId id="2147485861" r:id="rId2"/>
    <p:sldLayoutId id="2147485862" r:id="rId3"/>
    <p:sldLayoutId id="2147485863" r:id="rId4"/>
    <p:sldLayoutId id="2147485864" r:id="rId5"/>
    <p:sldLayoutId id="2147485865" r:id="rId6"/>
    <p:sldLayoutId id="2147485866" r:id="rId7"/>
    <p:sldLayoutId id="2147485867" r:id="rId8"/>
    <p:sldLayoutId id="2147485868" r:id="rId9"/>
    <p:sldLayoutId id="2147485869" r:id="rId10"/>
    <p:sldLayoutId id="214748587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+mj-lt"/>
          <a:ea typeface="MS PGothic" pitchFamily="34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33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  <a:ea typeface="MS PGothic" pitchFamily="34" charset="-128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Char char="o"/>
        <a:defRPr sz="2300">
          <a:solidFill>
            <a:schemeClr val="tx1"/>
          </a:solidFill>
          <a:latin typeface="+mn-lt"/>
          <a:ea typeface="MS PGothic" pitchFamily="34" charset="-128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B10D8-0BE5-4D28-BF2D-E8895FE3EFC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36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72" r:id="rId1"/>
    <p:sldLayoutId id="2147485873" r:id="rId2"/>
    <p:sldLayoutId id="2147485874" r:id="rId3"/>
    <p:sldLayoutId id="2147485875" r:id="rId4"/>
    <p:sldLayoutId id="2147485876" r:id="rId5"/>
    <p:sldLayoutId id="2147485877" r:id="rId6"/>
    <p:sldLayoutId id="2147485878" r:id="rId7"/>
    <p:sldLayoutId id="2147485879" r:id="rId8"/>
    <p:sldLayoutId id="2147485880" r:id="rId9"/>
    <p:sldLayoutId id="2147485881" r:id="rId10"/>
    <p:sldLayoutId id="21474858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52.jpg"/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12" Type="http://schemas.openxmlformats.org/officeDocument/2006/relationships/image" Target="../media/image51.jpg"/><Relationship Id="rId17" Type="http://schemas.openxmlformats.org/officeDocument/2006/relationships/image" Target="../media/image56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11" Type="http://schemas.openxmlformats.org/officeDocument/2006/relationships/image" Target="../media/image50.jpg"/><Relationship Id="rId5" Type="http://schemas.openxmlformats.org/officeDocument/2006/relationships/image" Target="../media/image44.jpg"/><Relationship Id="rId15" Type="http://schemas.openxmlformats.org/officeDocument/2006/relationships/image" Target="../media/image54.jpg"/><Relationship Id="rId10" Type="http://schemas.openxmlformats.org/officeDocument/2006/relationships/image" Target="../media/image49.jpg"/><Relationship Id="rId4" Type="http://schemas.openxmlformats.org/officeDocument/2006/relationships/image" Target="../media/image43.jpg"/><Relationship Id="rId9" Type="http://schemas.openxmlformats.org/officeDocument/2006/relationships/image" Target="../media/image48.jpg"/><Relationship Id="rId14" Type="http://schemas.openxmlformats.org/officeDocument/2006/relationships/image" Target="../media/image5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18" Type="http://schemas.openxmlformats.org/officeDocument/2006/relationships/image" Target="../media/image21.jpeg"/><Relationship Id="rId26" Type="http://schemas.openxmlformats.org/officeDocument/2006/relationships/image" Target="../media/image2.jpg"/><Relationship Id="rId3" Type="http://schemas.openxmlformats.org/officeDocument/2006/relationships/image" Target="../media/image6.jpe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5" Type="http://schemas.openxmlformats.org/officeDocument/2006/relationships/image" Target="../media/image3.jpeg"/><Relationship Id="rId2" Type="http://schemas.openxmlformats.org/officeDocument/2006/relationships/image" Target="../media/image5.jpeg"/><Relationship Id="rId16" Type="http://schemas.openxmlformats.org/officeDocument/2006/relationships/image" Target="../media/image19.jpe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24" Type="http://schemas.openxmlformats.org/officeDocument/2006/relationships/image" Target="../media/image27.jpe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23" Type="http://schemas.openxmlformats.org/officeDocument/2006/relationships/image" Target="../media/image26.jpeg"/><Relationship Id="rId10" Type="http://schemas.openxmlformats.org/officeDocument/2006/relationships/image" Target="../media/image13.jpe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Relationship Id="rId22" Type="http://schemas.openxmlformats.org/officeDocument/2006/relationships/image" Target="../media/image25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mp"/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mp"/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4725144"/>
            <a:ext cx="914400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 err="1">
                <a:solidFill>
                  <a:srgbClr val="000099"/>
                </a:solidFill>
                <a:ea typeface="黑体" pitchFamily="2" charset="-122"/>
                <a:cs typeface="Arial" panose="020B0604020202020204" pitchFamily="34" charset="0"/>
              </a:rPr>
              <a:t>Ke</a:t>
            </a:r>
            <a:r>
              <a:rPr lang="en-US" altLang="zh-CN" sz="3200" dirty="0">
                <a:solidFill>
                  <a:srgbClr val="000099"/>
                </a:solidFill>
                <a:ea typeface="黑体" pitchFamily="2" charset="-122"/>
                <a:cs typeface="Arial" panose="020B0604020202020204" pitchFamily="34" charset="0"/>
              </a:rPr>
              <a:t> Xu and Yongxin Tong </a:t>
            </a:r>
          </a:p>
          <a:p>
            <a:pPr marL="342900" indent="-342900" algn="ctr">
              <a:lnSpc>
                <a:spcPct val="120000"/>
              </a:lnSpc>
              <a:spcBef>
                <a:spcPts val="0"/>
              </a:spcBef>
            </a:pPr>
            <a:r>
              <a:rPr lang="en-US" altLang="zh-CN" sz="32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32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许可 与 童咏昕</a:t>
            </a:r>
            <a:r>
              <a:rPr lang="en-US" altLang="zh-CN" sz="32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marL="342900" indent="-342900" algn="ctr">
              <a:lnSpc>
                <a:spcPct val="120000"/>
              </a:lnSpc>
              <a:spcBef>
                <a:spcPts val="0"/>
              </a:spcBef>
            </a:pPr>
            <a:endParaRPr lang="en-US" altLang="zh-CN" sz="600" b="0" dirty="0">
              <a:solidFill>
                <a:srgbClr val="000099"/>
              </a:solidFill>
              <a:ea typeface="黑体" pitchFamily="2" charset="-122"/>
              <a:cs typeface="Arial" panose="020B0604020202020204" pitchFamily="34" charset="0"/>
            </a:endParaRPr>
          </a:p>
          <a:p>
            <a:pPr marL="342900" indent="-342900" algn="ctr">
              <a:lnSpc>
                <a:spcPct val="120000"/>
              </a:lnSpc>
              <a:spcBef>
                <a:spcPts val="0"/>
              </a:spcBef>
            </a:pPr>
            <a:r>
              <a:rPr lang="en-US" altLang="zh-CN" sz="2800" b="0" dirty="0">
                <a:solidFill>
                  <a:srgbClr val="000099"/>
                </a:solidFill>
                <a:ea typeface="黑体" pitchFamily="2" charset="-122"/>
                <a:cs typeface="Arial" panose="020B0604020202020204" pitchFamily="34" charset="0"/>
              </a:rPr>
              <a:t>School of CSE, </a:t>
            </a:r>
            <a:r>
              <a:rPr lang="en-US" altLang="zh-CN" sz="2800" b="0" dirty="0" err="1">
                <a:solidFill>
                  <a:srgbClr val="000099"/>
                </a:solidFill>
                <a:ea typeface="黑体" pitchFamily="2" charset="-122"/>
                <a:cs typeface="Arial" panose="020B0604020202020204" pitchFamily="34" charset="0"/>
              </a:rPr>
              <a:t>Beihang</a:t>
            </a:r>
            <a:r>
              <a:rPr lang="en-US" altLang="zh-CN" sz="2800" b="0" dirty="0">
                <a:solidFill>
                  <a:srgbClr val="000099"/>
                </a:solidFill>
                <a:ea typeface="黑体" pitchFamily="2" charset="-122"/>
                <a:cs typeface="Arial" panose="020B0604020202020204" pitchFamily="34" charset="0"/>
              </a:rPr>
              <a:t> University</a:t>
            </a:r>
          </a:p>
        </p:txBody>
      </p:sp>
      <p:sp>
        <p:nvSpPr>
          <p:cNvPr id="9" name="Rectangle 15"/>
          <p:cNvSpPr>
            <a:spLocks noRot="1" noChangeArrowheads="1"/>
          </p:cNvSpPr>
          <p:nvPr/>
        </p:nvSpPr>
        <p:spPr bwMode="auto">
          <a:xfrm>
            <a:off x="0" y="188640"/>
            <a:ext cx="91440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000" dirty="0">
                <a:solidFill>
                  <a:srgbClr val="000099"/>
                </a:solidFill>
                <a:ea typeface="黑体" pitchFamily="2" charset="-122"/>
                <a:cs typeface="Arial" panose="020B0604020202020204" pitchFamily="34" charset="0"/>
              </a:rPr>
              <a:t>Design and Analysis of Algorithms</a:t>
            </a:r>
          </a:p>
          <a:p>
            <a:pPr algn="ctr"/>
            <a:r>
              <a:rPr lang="en-US" altLang="zh-CN" sz="3600" dirty="0">
                <a:solidFill>
                  <a:srgbClr val="000099"/>
                </a:solidFill>
                <a:ea typeface="黑体" pitchFamily="2" charset="-122"/>
                <a:cs typeface="Arial" panose="020B0604020202020204" pitchFamily="34" charset="0"/>
              </a:rPr>
              <a:t>Lecture 1: Introduction</a:t>
            </a:r>
            <a:endParaRPr lang="en-US" altLang="zh-CN" sz="2800" dirty="0">
              <a:solidFill>
                <a:srgbClr val="000099"/>
              </a:solidFill>
              <a:ea typeface="黑体" pitchFamily="2" charset="-122"/>
              <a:cs typeface="Arial" panose="020B0604020202020204" pitchFamily="34" charset="0"/>
            </a:endParaRPr>
          </a:p>
        </p:txBody>
      </p:sp>
      <p:pic>
        <p:nvPicPr>
          <p:cNvPr id="10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14625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3983727"/>
      </p:ext>
    </p:extLst>
  </p:cSld>
  <p:clrMapOvr>
    <a:masterClrMapping/>
  </p:clrMapOvr>
  <p:transition spd="slow" advTm="28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8712968" cy="1584176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3200" dirty="0"/>
              <a:t>Reference: </a:t>
            </a:r>
            <a:r>
              <a:rPr lang="en-US" altLang="zh-CN" sz="3200" i="1" dirty="0"/>
              <a:t>Algorithms</a:t>
            </a:r>
            <a:endParaRPr lang="en-US" altLang="zh-CN" sz="3200" dirty="0"/>
          </a:p>
          <a:p>
            <a:pPr lvl="1" eaLnBrk="1" hangingPunct="1">
              <a:spcBef>
                <a:spcPts val="0"/>
              </a:spcBef>
            </a:pPr>
            <a:r>
              <a:rPr lang="en-US" altLang="zh-CN" sz="2800" dirty="0"/>
              <a:t>by </a:t>
            </a:r>
            <a:r>
              <a:rPr lang="en-US" altLang="zh-CN" sz="2800" dirty="0" err="1"/>
              <a:t>Dasgupta</a:t>
            </a:r>
            <a:r>
              <a:rPr lang="en-US" altLang="zh-CN" sz="2800" dirty="0"/>
              <a:t>, Papadimitriou, and </a:t>
            </a:r>
            <a:r>
              <a:rPr lang="en-US" altLang="zh-CN" sz="2800" dirty="0" err="1"/>
              <a:t>Vazirani</a:t>
            </a:r>
            <a:r>
              <a:rPr lang="en-US" altLang="zh-CN" sz="2800" dirty="0"/>
              <a:t> (DPV)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800" dirty="0"/>
              <a:t>Prepublication version available online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References (1)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76" y="2492896"/>
            <a:ext cx="3333200" cy="4176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927" y="2492896"/>
            <a:ext cx="3183489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26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8712968" cy="1224136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3200" dirty="0"/>
              <a:t>Reference: </a:t>
            </a:r>
            <a:r>
              <a:rPr lang="en-US" altLang="zh-CN" sz="3200" i="1" dirty="0"/>
              <a:t>Algorithm Design</a:t>
            </a:r>
            <a:endParaRPr lang="en-US" altLang="zh-CN" sz="3200" dirty="0"/>
          </a:p>
          <a:p>
            <a:pPr lvl="1" eaLnBrk="1" hangingPunct="1">
              <a:spcBef>
                <a:spcPts val="0"/>
              </a:spcBef>
            </a:pPr>
            <a:r>
              <a:rPr lang="en-US" altLang="zh-CN" sz="2800" dirty="0"/>
              <a:t>by Kleinberg and </a:t>
            </a:r>
            <a:r>
              <a:rPr lang="en-US" altLang="zh-CN" sz="2800" dirty="0" err="1"/>
              <a:t>Tardos</a:t>
            </a:r>
            <a:r>
              <a:rPr lang="en-US" altLang="zh-CN" sz="2800" dirty="0"/>
              <a:t> (KT)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References (2)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92897"/>
            <a:ext cx="3648732" cy="41764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05"/>
          <a:stretch/>
        </p:blipFill>
        <p:spPr>
          <a:xfrm>
            <a:off x="5095443" y="2492897"/>
            <a:ext cx="3292981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21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8892480" cy="1224136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3200" dirty="0"/>
              <a:t>Reference: </a:t>
            </a:r>
            <a:r>
              <a:rPr lang="en-US" altLang="zh-CN" sz="3200" i="1" dirty="0"/>
              <a:t>The Art of Computer Programming</a:t>
            </a:r>
            <a:endParaRPr lang="en-US" altLang="zh-CN" sz="3200" dirty="0"/>
          </a:p>
          <a:p>
            <a:pPr lvl="1" eaLnBrk="1" hangingPunct="1">
              <a:spcBef>
                <a:spcPts val="0"/>
              </a:spcBef>
            </a:pPr>
            <a:r>
              <a:rPr lang="en-US" altLang="zh-CN" sz="2800" dirty="0"/>
              <a:t>by Donald E. Knuth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References (3)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106203"/>
            <a:ext cx="5377224" cy="46351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125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8892480" cy="1224136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3200" dirty="0"/>
              <a:t>Reference: </a:t>
            </a:r>
            <a:r>
              <a:rPr lang="en-US" altLang="zh-CN" sz="3200" i="1" dirty="0"/>
              <a:t>Concrete Mathematics </a:t>
            </a:r>
            <a:r>
              <a:rPr lang="en-US" altLang="zh-CN" sz="3200" dirty="0"/>
              <a:t>(2nd ed.) 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800" dirty="0"/>
              <a:t>by Graham, Knuth, </a:t>
            </a:r>
            <a:r>
              <a:rPr lang="en-US" altLang="zh-CN" sz="2800" dirty="0" err="1"/>
              <a:t>Patashnik</a:t>
            </a:r>
            <a:r>
              <a:rPr lang="en-US" altLang="zh-CN" sz="2800" dirty="0"/>
              <a:t> (GKP)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References (4)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054473"/>
            <a:ext cx="3255391" cy="461488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054473"/>
            <a:ext cx="3728829" cy="461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1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8712968" cy="1224136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3200" dirty="0"/>
              <a:t>Reference: </a:t>
            </a:r>
            <a:r>
              <a:rPr lang="en-US" altLang="zh-CN" sz="3200" i="1" dirty="0"/>
              <a:t>Programming Pearls (2nd ed.)</a:t>
            </a:r>
            <a:endParaRPr lang="en-US" altLang="zh-CN" sz="3200" dirty="0"/>
          </a:p>
          <a:p>
            <a:pPr lvl="1" eaLnBrk="1" hangingPunct="1">
              <a:spcBef>
                <a:spcPts val="0"/>
              </a:spcBef>
            </a:pPr>
            <a:r>
              <a:rPr lang="en-US" altLang="zh-CN" sz="2800" dirty="0"/>
              <a:t>by Jon Bentley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References (5)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0"/>
          <a:stretch/>
        </p:blipFill>
        <p:spPr>
          <a:xfrm>
            <a:off x="5148064" y="2492897"/>
            <a:ext cx="3240360" cy="41869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92897"/>
            <a:ext cx="3312368" cy="419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8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CN" sz="3200" dirty="0"/>
              <a:t>We assume you know: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CN" sz="2800" dirty="0"/>
              <a:t>Linked Lists, Stacks, Queues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CN" sz="2800" dirty="0"/>
              <a:t>Binary Search Trees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zh-CN" sz="2400" dirty="0"/>
              <a:t>Traversals 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zh-CN" sz="2400" dirty="0"/>
              <a:t>Searching (but not analysis)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z="3200" dirty="0"/>
              <a:t>What have you learnt previously?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CN" sz="2800" dirty="0"/>
              <a:t>Graph algorithms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zh-CN" sz="2400" dirty="0"/>
              <a:t>Breadth-first search (BFS)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zh-CN" sz="2400" dirty="0"/>
              <a:t>Depth-first search (DFS)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zh-CN" sz="2400" dirty="0"/>
              <a:t>Topological sort (TS)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zh-CN" sz="2400" dirty="0"/>
              <a:t>Minimum Spanning Trees (MST)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zh-CN" sz="2400" dirty="0"/>
              <a:t>Dijkstra's shortest path algorithm (SP)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Prerequisites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512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507288" cy="5688632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CN" sz="3200" dirty="0"/>
              <a:t>Basics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CN" sz="2400" dirty="0"/>
              <a:t>Asymptotic Notations and Recurrences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z="3200" dirty="0"/>
              <a:t>Divide and Conquer Algorithms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CN" sz="2400" dirty="0"/>
              <a:t>MCS Problem, PM Problem, and Quicksort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z="3200" dirty="0"/>
              <a:t>Dynamic Programming Algorithms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CN" sz="2400" dirty="0"/>
              <a:t>0-1 Knapsack, Rod-Cutting, CMM, LCS, and MDE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z="3200" dirty="0"/>
              <a:t>Greedy Algorithms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CN" sz="2400" dirty="0"/>
              <a:t>Huffman Coding and Fractional Knapsack 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z="3200" dirty="0"/>
              <a:t>Graph Algorithms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CN" sz="2400" dirty="0"/>
              <a:t>BFS, DFS, SP, MST, Max Flow and Matching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z="3200" dirty="0"/>
              <a:t>Dealing with Hard Problems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CN" sz="2400" dirty="0"/>
              <a:t>Problem Classes (P, NP, NPC) and Approximation Alg.</a:t>
            </a:r>
          </a:p>
          <a:p>
            <a:pPr eaLnBrk="1" hangingPunct="1">
              <a:spcBef>
                <a:spcPts val="0"/>
              </a:spcBef>
            </a:pPr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Tentative Syllabus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2468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CN" sz="3200" dirty="0"/>
              <a:t>Lectures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CN" sz="2800" dirty="0"/>
              <a:t>Slides will be available on course web page.</a:t>
            </a:r>
          </a:p>
          <a:p>
            <a:pPr marL="0" indent="0" eaLnBrk="1" hangingPunct="1">
              <a:spcBef>
                <a:spcPts val="600"/>
              </a:spcBef>
              <a:buNone/>
            </a:pPr>
            <a:endParaRPr lang="en-US" altLang="zh-CN" sz="2800" dirty="0"/>
          </a:p>
          <a:p>
            <a:pPr marL="0" indent="0" eaLnBrk="1" hangingPunct="1">
              <a:spcBef>
                <a:spcPts val="600"/>
              </a:spcBef>
              <a:buNone/>
            </a:pPr>
            <a:endParaRPr lang="en-US" altLang="zh-CN" sz="2800" dirty="0"/>
          </a:p>
          <a:p>
            <a:pPr eaLnBrk="1" hangingPunct="1">
              <a:spcBef>
                <a:spcPts val="600"/>
              </a:spcBef>
            </a:pPr>
            <a:r>
              <a:rPr lang="en-US" altLang="zh-CN" sz="3200" dirty="0"/>
              <a:t>Tutorials (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补充练习</a:t>
            </a:r>
            <a:r>
              <a:rPr lang="en-US" altLang="zh-CN" sz="3200" dirty="0"/>
              <a:t>)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en-US" altLang="zh-TW" sz="2800" dirty="0">
                <a:ea typeface="新細明體" pitchFamily="18" charset="-120"/>
              </a:rPr>
              <a:t>There will be 12 tutorials in this semester.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en-US" altLang="zh-TW" sz="2800" dirty="0">
                <a:ea typeface="新細明體" pitchFamily="18" charset="-120"/>
              </a:rPr>
              <a:t>The tutorials will provide more examples to illustrate the material you learnt in class.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en-US" altLang="zh-TW" sz="2800" dirty="0">
                <a:ea typeface="新細明體" pitchFamily="18" charset="-120"/>
              </a:rPr>
              <a:t>The first tutorial will be released on next week.</a:t>
            </a:r>
          </a:p>
          <a:p>
            <a:pPr lvl="1" algn="just" eaLnBrk="1" hangingPunct="1">
              <a:spcBef>
                <a:spcPts val="600"/>
              </a:spcBef>
            </a:pPr>
            <a:endParaRPr lang="en-US" altLang="zh-TW" sz="2800" dirty="0">
              <a:ea typeface="新細明體" pitchFamily="18" charset="-120"/>
            </a:endParaRPr>
          </a:p>
          <a:p>
            <a:pPr lvl="1" algn="just" eaLnBrk="1" hangingPunct="1">
              <a:spcBef>
                <a:spcPts val="600"/>
              </a:spcBef>
            </a:pPr>
            <a:endParaRPr lang="en-US" altLang="zh-TW" sz="2800" dirty="0">
              <a:ea typeface="新細明體" pitchFamily="18" charset="-120"/>
            </a:endParaRPr>
          </a:p>
          <a:p>
            <a:pPr lvl="1" eaLnBrk="1" hangingPunct="1">
              <a:spcBef>
                <a:spcPts val="600"/>
              </a:spcBef>
            </a:pPr>
            <a:endParaRPr lang="en-US" altLang="zh-CN" sz="2800" dirty="0"/>
          </a:p>
          <a:p>
            <a:pPr marL="0" indent="0" eaLnBrk="1" hangingPunct="1">
              <a:spcBef>
                <a:spcPts val="600"/>
              </a:spcBef>
              <a:buNone/>
            </a:pPr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Lectures and Tutorials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4440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836712"/>
            <a:ext cx="8712968" cy="5688632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CN" sz="2800" dirty="0"/>
              <a:t>(30%) Four Assignments</a:t>
            </a:r>
          </a:p>
          <a:p>
            <a:pPr lvl="1" algn="just" eaLnBrk="1" hangingPunct="1">
              <a:spcBef>
                <a:spcPts val="300"/>
              </a:spcBef>
            </a:pPr>
            <a:r>
              <a:rPr lang="en-US" altLang="zh-CN" sz="2200" dirty="0"/>
              <a:t>Each requires designing algorithms and analyzing correctness/running time.</a:t>
            </a:r>
          </a:p>
          <a:p>
            <a:pPr lvl="1" algn="just" eaLnBrk="1" hangingPunct="1">
              <a:spcBef>
                <a:spcPts val="300"/>
              </a:spcBef>
            </a:pPr>
            <a:r>
              <a:rPr lang="en-US" altLang="zh-CN" sz="2200" dirty="0"/>
              <a:t>Each takes 14 days.  The first one will be released on Sep. 27.</a:t>
            </a:r>
          </a:p>
          <a:p>
            <a:pPr lvl="1" algn="just" eaLnBrk="1" hangingPunct="1">
              <a:spcBef>
                <a:spcPts val="300"/>
              </a:spcBef>
            </a:pPr>
            <a:r>
              <a:rPr lang="en-US" altLang="zh-CN" sz="2200" dirty="0"/>
              <a:t>After each submission due, we will post the solution and </a:t>
            </a:r>
            <a:r>
              <a:rPr lang="en-US" altLang="zh-CN" sz="2200" b="1" dirty="0">
                <a:solidFill>
                  <a:srgbClr val="FF0000"/>
                </a:solidFill>
              </a:rPr>
              <a:t>WON’T</a:t>
            </a:r>
            <a:r>
              <a:rPr lang="en-US" altLang="zh-CN" sz="2200" dirty="0"/>
              <a:t> accept any  assignment.</a:t>
            </a:r>
          </a:p>
          <a:p>
            <a:pPr lvl="1" algn="just" eaLnBrk="1" hangingPunct="1">
              <a:spcBef>
                <a:spcPts val="300"/>
              </a:spcBef>
            </a:pPr>
            <a:r>
              <a:rPr lang="en-US" altLang="zh-CN" sz="2200" dirty="0"/>
              <a:t>Failing to do any of these will be considered </a:t>
            </a:r>
            <a:r>
              <a:rPr lang="en-US" altLang="zh-CN" sz="2200" b="1" cap="all" dirty="0">
                <a:solidFill>
                  <a:srgbClr val="FF0000"/>
                </a:solidFill>
              </a:rPr>
              <a:t>plagiarism</a:t>
            </a:r>
            <a:r>
              <a:rPr lang="en-US" altLang="zh-CN" sz="2200" dirty="0"/>
              <a:t>, and may result in a failing grade in the course.</a:t>
            </a:r>
          </a:p>
          <a:p>
            <a:pPr marL="342900" lvl="1" indent="-342900" eaLnBrk="1" hangingPunct="1">
              <a:spcBef>
                <a:spcPts val="1500"/>
              </a:spcBef>
              <a:buClr>
                <a:srgbClr val="660033"/>
              </a:buClr>
            </a:pPr>
            <a:r>
              <a:rPr lang="en-US" altLang="zh-CN" sz="2800" dirty="0"/>
              <a:t>(10%) Project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en-US" altLang="zh-TW" sz="2200" dirty="0"/>
              <a:t>Each project is completed by a group. 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en-US" altLang="zh-TW" sz="2200" dirty="0"/>
              <a:t>Each group needs to submit a final report and codes.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en-US" altLang="zh-CN" sz="2200" dirty="0"/>
              <a:t>The topics of the project will be released by the end of Sep.</a:t>
            </a:r>
          </a:p>
          <a:p>
            <a:pPr marL="342900" lvl="1" indent="-342900" eaLnBrk="1" hangingPunct="1">
              <a:spcBef>
                <a:spcPts val="1500"/>
              </a:spcBef>
              <a:buClr>
                <a:srgbClr val="660033"/>
              </a:buClr>
            </a:pPr>
            <a:r>
              <a:rPr lang="en-US" altLang="zh-CN" sz="2800" dirty="0"/>
              <a:t>(60%) Final Exam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en-US" altLang="zh-CN" sz="2200" dirty="0"/>
              <a:t>It covers the materials of the entire semester.</a:t>
            </a:r>
          </a:p>
          <a:p>
            <a:pPr eaLnBrk="1" hangingPunct="1">
              <a:spcBef>
                <a:spcPts val="0"/>
              </a:spcBef>
            </a:pPr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Grading Scheme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935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395536" y="980728"/>
            <a:ext cx="8568952" cy="4824536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No roll-call in our class !</a:t>
            </a:r>
          </a:p>
          <a:p>
            <a:pPr marL="0" indent="0" eaLnBrk="1" hangingPunct="1">
              <a:spcBef>
                <a:spcPts val="1000"/>
              </a:spcBef>
              <a:buNone/>
            </a:pPr>
            <a:endParaRPr lang="en-US" altLang="zh-CN" dirty="0"/>
          </a:p>
          <a:p>
            <a:r>
              <a:rPr lang="en-US" altLang="zh-CN" dirty="0"/>
              <a:t>Turn off cell phone ringers.</a:t>
            </a:r>
          </a:p>
          <a:p>
            <a:pPr lvl="1"/>
            <a:r>
              <a:rPr lang="en-US" altLang="zh-CN" dirty="0"/>
              <a:t>No phone conversations in room.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Latecomers should enter quietly.</a:t>
            </a:r>
          </a:p>
          <a:p>
            <a:endParaRPr lang="en-US" altLang="zh-CN" dirty="0"/>
          </a:p>
          <a:p>
            <a:r>
              <a:rPr lang="en-US" altLang="zh-CN" dirty="0"/>
              <a:t>No LOUD talking among selves during lectures.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Classroom Etiquette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376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About Us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Course Details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A.M. Turing Award Winners for Algorithms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What Is This Course About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What Are Algorithms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What Does It Mean to Analyze An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Comparing Time Complexity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Outline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670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WeChat Group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98F759-1A9C-4F4F-A4F0-B083F7AA49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4" t="16231" r="4372" b="16811"/>
          <a:stretch/>
        </p:blipFill>
        <p:spPr>
          <a:xfrm>
            <a:off x="2462861" y="997194"/>
            <a:ext cx="4269379" cy="5672166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433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About Us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Course Details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A.M. Turing Award Winners for Algorithms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What Is This Course About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What Are Algorithms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What Does It Mean to Analyze An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Comparing Time Complexity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Outline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1363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A.M. Turing Award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31640" y="1916832"/>
            <a:ext cx="2448272" cy="3528392"/>
            <a:chOff x="1331640" y="2060848"/>
            <a:chExt cx="2448272" cy="352839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2060848"/>
              <a:ext cx="2448272" cy="3062065"/>
            </a:xfrm>
            <a:prstGeom prst="rect">
              <a:avLst/>
            </a:prstGeom>
          </p:spPr>
        </p:pic>
        <p:sp>
          <p:nvSpPr>
            <p:cNvPr id="10" name="TextBox 14"/>
            <p:cNvSpPr txBox="1">
              <a:spLocks noChangeArrowheads="1"/>
            </p:cNvSpPr>
            <p:nvPr/>
          </p:nvSpPr>
          <p:spPr bwMode="auto">
            <a:xfrm>
              <a:off x="1331640" y="5127575"/>
              <a:ext cx="24482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660033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indent="142875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Char char="o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+mn-lt"/>
                  <a:ea typeface="黑体" panose="02010609060101010101" pitchFamily="49" charset="-122"/>
                </a:rPr>
                <a:t>Alan M. Turing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303897" y="2348880"/>
            <a:ext cx="4588583" cy="3125961"/>
            <a:chOff x="4303897" y="2348880"/>
            <a:chExt cx="4588583" cy="312596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2408" y="2348880"/>
              <a:ext cx="3551561" cy="2650420"/>
            </a:xfrm>
            <a:prstGeom prst="rect">
              <a:avLst/>
            </a:prstGeom>
          </p:spPr>
        </p:pic>
        <p:sp>
          <p:nvSpPr>
            <p:cNvPr id="13" name="TextBox 14"/>
            <p:cNvSpPr txBox="1">
              <a:spLocks noChangeArrowheads="1"/>
            </p:cNvSpPr>
            <p:nvPr/>
          </p:nvSpPr>
          <p:spPr bwMode="auto">
            <a:xfrm>
              <a:off x="4303897" y="5013176"/>
              <a:ext cx="458858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660033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indent="142875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Char char="o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+mn-lt"/>
                  <a:ea typeface="黑体" panose="02010609060101010101" pitchFamily="49" charset="-122"/>
                </a:rPr>
                <a:t>Nobel Prize of Computing</a:t>
              </a:r>
            </a:p>
          </p:txBody>
        </p:sp>
      </p:grpSp>
      <p:sp>
        <p:nvSpPr>
          <p:cNvPr id="14" name="矩形 13"/>
          <p:cNvSpPr/>
          <p:nvPr/>
        </p:nvSpPr>
        <p:spPr bwMode="auto">
          <a:xfrm>
            <a:off x="179512" y="5877272"/>
            <a:ext cx="8712968" cy="8640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/>
          <a:lstStyle/>
          <a:p>
            <a:pPr algn="ctr" eaLnBrk="1" hangingPunct="1"/>
            <a:r>
              <a:rPr lang="en-US" altLang="zh-CN" sz="2200" dirty="0">
                <a:solidFill>
                  <a:schemeClr val="bg1"/>
                </a:solidFill>
                <a:ea typeface="黑体" pitchFamily="2" charset="-122"/>
              </a:rPr>
              <a:t>Since 1966</a:t>
            </a:r>
            <a:r>
              <a:rPr lang="zh-CN" altLang="en-US" sz="2200" dirty="0">
                <a:solidFill>
                  <a:schemeClr val="bg1"/>
                </a:solidFill>
                <a:ea typeface="黑体" pitchFamily="2" charset="-122"/>
              </a:rPr>
              <a:t>，</a:t>
            </a:r>
            <a:r>
              <a:rPr lang="en-US" altLang="zh-CN" sz="2200" dirty="0">
                <a:solidFill>
                  <a:schemeClr val="bg1"/>
                </a:solidFill>
                <a:ea typeface="黑体" pitchFamily="2" charset="-122"/>
              </a:rPr>
              <a:t>there have been 70 recipients of A.M. Turing Award!</a:t>
            </a:r>
          </a:p>
          <a:p>
            <a:pPr algn="ctr"/>
            <a:r>
              <a:rPr lang="en-US" altLang="zh-CN" sz="2200" dirty="0">
                <a:solidFill>
                  <a:schemeClr val="bg1"/>
                </a:solidFill>
                <a:ea typeface="黑体" pitchFamily="2" charset="-122"/>
              </a:rPr>
              <a:t>This year is the 53rd anniversary of A.M. Turing Award! </a:t>
            </a:r>
          </a:p>
        </p:txBody>
      </p:sp>
      <p:sp>
        <p:nvSpPr>
          <p:cNvPr id="15" name="矩形标注 8"/>
          <p:cNvSpPr>
            <a:spLocks noChangeArrowheads="1"/>
          </p:cNvSpPr>
          <p:nvPr/>
        </p:nvSpPr>
        <p:spPr bwMode="auto">
          <a:xfrm>
            <a:off x="4572000" y="661094"/>
            <a:ext cx="4320480" cy="1903809"/>
          </a:xfrm>
          <a:prstGeom prst="wedgeRectCallout">
            <a:avLst>
              <a:gd name="adj1" fmla="val -17466"/>
              <a:gd name="adj2" fmla="val 65091"/>
            </a:avLst>
          </a:prstGeom>
          <a:solidFill>
            <a:srgbClr val="0070C0"/>
          </a:solidFill>
          <a:ln>
            <a:noFill/>
          </a:ln>
          <a:extLst/>
        </p:spPr>
        <p:txBody>
          <a:bodyPr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just" eaLnBrk="1" hangingPunct="1"/>
            <a:r>
              <a:rPr lang="en-US" altLang="zh-CN" sz="2000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From 2007 to 2013, the award was accompanied by a prize of US $250,000 by Intel and Google. Since 2014, the award has been accompanied by a prize of US $1 million by Google.</a:t>
            </a:r>
            <a:endParaRPr lang="zh-CN" altLang="en-US" sz="2000" dirty="0">
              <a:solidFill>
                <a:schemeClr val="bg1"/>
              </a:solidFill>
              <a:latin typeface="+mn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00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580" r="3385" b="1140"/>
          <a:stretch/>
        </p:blipFill>
        <p:spPr>
          <a:xfrm>
            <a:off x="395536" y="889716"/>
            <a:ext cx="1152000" cy="1440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9" r="-10" b="10554"/>
          <a:stretch/>
        </p:blipFill>
        <p:spPr>
          <a:xfrm>
            <a:off x="2123600" y="889716"/>
            <a:ext cx="1151507" cy="144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0" t="8333" r="9750" b="8333"/>
          <a:stretch/>
        </p:blipFill>
        <p:spPr>
          <a:xfrm>
            <a:off x="3995936" y="889716"/>
            <a:ext cx="1152000" cy="144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9" r="9909"/>
          <a:stretch/>
        </p:blipFill>
        <p:spPr>
          <a:xfrm>
            <a:off x="5868016" y="889716"/>
            <a:ext cx="1152000" cy="1440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/>
        </p:blipFill>
        <p:spPr>
          <a:xfrm>
            <a:off x="7596208" y="889716"/>
            <a:ext cx="1152000" cy="144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3" b="8143"/>
          <a:stretch/>
        </p:blipFill>
        <p:spPr>
          <a:xfrm>
            <a:off x="395664" y="2905940"/>
            <a:ext cx="1152000" cy="1440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/>
        </p:blipFill>
        <p:spPr>
          <a:xfrm>
            <a:off x="2123984" y="2896068"/>
            <a:ext cx="1152000" cy="14400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20000"/>
          <a:stretch/>
        </p:blipFill>
        <p:spPr>
          <a:xfrm>
            <a:off x="3996064" y="2896068"/>
            <a:ext cx="1152000" cy="14400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8" t="399" r="15654" b="-399"/>
          <a:stretch/>
        </p:blipFill>
        <p:spPr>
          <a:xfrm>
            <a:off x="5841764" y="2905940"/>
            <a:ext cx="1152000" cy="1440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3" t="7088" r="10248" b="387"/>
          <a:stretch/>
        </p:blipFill>
        <p:spPr>
          <a:xfrm>
            <a:off x="7607187" y="2905940"/>
            <a:ext cx="1152000" cy="14400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20000"/>
          <a:stretch/>
        </p:blipFill>
        <p:spPr>
          <a:xfrm>
            <a:off x="384071" y="4922164"/>
            <a:ext cx="1152000" cy="1440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10000"/>
          <a:stretch/>
        </p:blipFill>
        <p:spPr>
          <a:xfrm>
            <a:off x="3984599" y="4931364"/>
            <a:ext cx="1152000" cy="14400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t="256" r="12574" b="-256"/>
          <a:stretch/>
        </p:blipFill>
        <p:spPr>
          <a:xfrm>
            <a:off x="2256407" y="4922164"/>
            <a:ext cx="1152000" cy="144000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35496" y="2329716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Donald E. Knuth 1974, USA</a:t>
            </a:r>
            <a:endParaRPr lang="zh-CN" altLang="en-US" dirty="0"/>
          </a:p>
        </p:txBody>
      </p:sp>
      <p:sp>
        <p:nvSpPr>
          <p:cNvPr id="92" name="文本框 91"/>
          <p:cNvSpPr txBox="1"/>
          <p:nvPr/>
        </p:nvSpPr>
        <p:spPr>
          <a:xfrm>
            <a:off x="1763688" y="2328484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Robert W. Floyd</a:t>
            </a:r>
          </a:p>
          <a:p>
            <a:pPr algn="ctr"/>
            <a:r>
              <a:rPr lang="en-US" altLang="zh-CN" dirty="0"/>
              <a:t>1978, USA</a:t>
            </a:r>
            <a:endParaRPr lang="zh-CN" altLang="en-US" dirty="0"/>
          </a:p>
        </p:txBody>
      </p:sp>
      <p:sp>
        <p:nvSpPr>
          <p:cNvPr id="93" name="文本框 92"/>
          <p:cNvSpPr txBox="1"/>
          <p:nvPr/>
        </p:nvSpPr>
        <p:spPr>
          <a:xfrm>
            <a:off x="3635896" y="2329716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Stephen A. Cook</a:t>
            </a:r>
          </a:p>
          <a:p>
            <a:pPr algn="ctr"/>
            <a:r>
              <a:rPr lang="en-US" altLang="zh-CN" dirty="0"/>
              <a:t>1982, USA</a:t>
            </a:r>
            <a:endParaRPr lang="zh-CN" altLang="en-US" dirty="0"/>
          </a:p>
        </p:txBody>
      </p:sp>
      <p:sp>
        <p:nvSpPr>
          <p:cNvPr id="94" name="文本框 93"/>
          <p:cNvSpPr txBox="1"/>
          <p:nvPr/>
        </p:nvSpPr>
        <p:spPr>
          <a:xfrm>
            <a:off x="5465304" y="2329716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Richard M. Karp</a:t>
            </a:r>
          </a:p>
          <a:p>
            <a:pPr algn="ctr"/>
            <a:r>
              <a:rPr lang="en-US" altLang="zh-CN" dirty="0"/>
              <a:t>1985, USA</a:t>
            </a:r>
            <a:endParaRPr lang="zh-CN" altLang="en-US" dirty="0"/>
          </a:p>
        </p:txBody>
      </p:sp>
      <p:sp>
        <p:nvSpPr>
          <p:cNvPr id="95" name="文本框 94"/>
          <p:cNvSpPr txBox="1"/>
          <p:nvPr/>
        </p:nvSpPr>
        <p:spPr>
          <a:xfrm>
            <a:off x="7236296" y="2329716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John Hopcroft</a:t>
            </a:r>
          </a:p>
          <a:p>
            <a:pPr algn="ctr"/>
            <a:r>
              <a:rPr lang="en-US" altLang="zh-CN" dirty="0"/>
              <a:t>1986, USA</a:t>
            </a:r>
            <a:endParaRPr lang="zh-CN" altLang="en-US" dirty="0"/>
          </a:p>
        </p:txBody>
      </p:sp>
      <p:sp>
        <p:nvSpPr>
          <p:cNvPr id="96" name="文本框 95"/>
          <p:cNvSpPr txBox="1"/>
          <p:nvPr/>
        </p:nvSpPr>
        <p:spPr>
          <a:xfrm>
            <a:off x="35496" y="4345940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Robert Tarjan</a:t>
            </a:r>
          </a:p>
          <a:p>
            <a:pPr algn="ctr"/>
            <a:r>
              <a:rPr lang="en-US" altLang="zh-CN" dirty="0"/>
              <a:t>1986, USA</a:t>
            </a:r>
            <a:endParaRPr lang="zh-CN" altLang="en-US" dirty="0"/>
          </a:p>
        </p:txBody>
      </p:sp>
      <p:sp>
        <p:nvSpPr>
          <p:cNvPr id="97" name="文本框 96"/>
          <p:cNvSpPr txBox="1"/>
          <p:nvPr/>
        </p:nvSpPr>
        <p:spPr>
          <a:xfrm>
            <a:off x="1763688" y="4336068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Juris Hartmanis</a:t>
            </a:r>
          </a:p>
          <a:p>
            <a:pPr algn="ctr"/>
            <a:r>
              <a:rPr lang="en-US" altLang="zh-CN" dirty="0"/>
              <a:t>1993,  Latvia</a:t>
            </a:r>
            <a:endParaRPr lang="zh-CN" altLang="en-US" dirty="0"/>
          </a:p>
        </p:txBody>
      </p:sp>
      <p:sp>
        <p:nvSpPr>
          <p:cNvPr id="98" name="文本框 97"/>
          <p:cNvSpPr txBox="1"/>
          <p:nvPr/>
        </p:nvSpPr>
        <p:spPr>
          <a:xfrm>
            <a:off x="3635896" y="4336068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Richard E. Stearns</a:t>
            </a:r>
          </a:p>
          <a:p>
            <a:pPr algn="ctr"/>
            <a:r>
              <a:rPr lang="en-US" altLang="zh-CN" dirty="0"/>
              <a:t>1993, USA</a:t>
            </a:r>
            <a:endParaRPr lang="zh-CN" altLang="en-US" dirty="0"/>
          </a:p>
        </p:txBody>
      </p:sp>
      <p:sp>
        <p:nvSpPr>
          <p:cNvPr id="99" name="文本框 98"/>
          <p:cNvSpPr txBox="1"/>
          <p:nvPr/>
        </p:nvSpPr>
        <p:spPr>
          <a:xfrm>
            <a:off x="5436096" y="4345940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Manuel Blum</a:t>
            </a:r>
          </a:p>
          <a:p>
            <a:pPr algn="ctr"/>
            <a:r>
              <a:rPr lang="en-US" altLang="zh-CN" dirty="0"/>
              <a:t>1995, Venezuela</a:t>
            </a:r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1896239" y="6362164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Silvio Micali</a:t>
            </a:r>
          </a:p>
          <a:p>
            <a:pPr algn="ctr"/>
            <a:r>
              <a:rPr lang="en-US" altLang="zh-CN" dirty="0"/>
              <a:t>2012, Italy</a:t>
            </a:r>
            <a:endParaRPr lang="zh-CN" altLang="en-US" dirty="0"/>
          </a:p>
        </p:txBody>
      </p:sp>
      <p:sp>
        <p:nvSpPr>
          <p:cNvPr id="101" name="文本框 100"/>
          <p:cNvSpPr txBox="1"/>
          <p:nvPr/>
        </p:nvSpPr>
        <p:spPr>
          <a:xfrm>
            <a:off x="7209660" y="4345940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Andrew Yao</a:t>
            </a:r>
          </a:p>
          <a:p>
            <a:pPr algn="ctr"/>
            <a:r>
              <a:rPr lang="en-US" altLang="zh-CN" dirty="0"/>
              <a:t>2000, China</a:t>
            </a:r>
            <a:endParaRPr lang="zh-CN" altLang="en-US" dirty="0"/>
          </a:p>
        </p:txBody>
      </p:sp>
      <p:sp>
        <p:nvSpPr>
          <p:cNvPr id="102" name="文本框 101"/>
          <p:cNvSpPr txBox="1"/>
          <p:nvPr/>
        </p:nvSpPr>
        <p:spPr>
          <a:xfrm>
            <a:off x="3624431" y="6362164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Shafi Goldwasser</a:t>
            </a:r>
          </a:p>
          <a:p>
            <a:pPr algn="ctr"/>
            <a:r>
              <a:rPr lang="en-US" altLang="zh-CN" dirty="0"/>
              <a:t>2012, USA</a:t>
            </a:r>
            <a:endParaRPr lang="zh-CN" altLang="en-US" dirty="0"/>
          </a:p>
        </p:txBody>
      </p:sp>
      <p:sp>
        <p:nvSpPr>
          <p:cNvPr id="103" name="文本框 102"/>
          <p:cNvSpPr txBox="1"/>
          <p:nvPr/>
        </p:nvSpPr>
        <p:spPr>
          <a:xfrm>
            <a:off x="35496" y="6362164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Leslie G. Valiant</a:t>
            </a:r>
          </a:p>
          <a:p>
            <a:pPr algn="ctr"/>
            <a:r>
              <a:rPr lang="en-US" altLang="zh-CN" dirty="0"/>
              <a:t>2010, Hungarian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3333"/>
          <a:stretch/>
        </p:blipFill>
        <p:spPr>
          <a:xfrm>
            <a:off x="5868016" y="4931364"/>
            <a:ext cx="1152000" cy="14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r="6000"/>
          <a:stretch/>
        </p:blipFill>
        <p:spPr>
          <a:xfrm>
            <a:off x="7607187" y="4931364"/>
            <a:ext cx="1152000" cy="144000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5436096" y="6381328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Martin Hellman</a:t>
            </a:r>
          </a:p>
          <a:p>
            <a:pPr algn="ctr"/>
            <a:r>
              <a:rPr lang="en-US" altLang="zh-CN" dirty="0"/>
              <a:t>2015, USA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7200100" y="6385863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Whitfield Diffie</a:t>
            </a:r>
          </a:p>
          <a:p>
            <a:pPr algn="ctr"/>
            <a:r>
              <a:rPr lang="en-US" altLang="zh-CN" dirty="0"/>
              <a:t>2015, USA</a:t>
            </a:r>
            <a:endParaRPr lang="zh-CN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384071" y="122238"/>
            <a:ext cx="8759929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A.M. Turing Award Winners for Algorithms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79145858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b="3151"/>
          <a:stretch/>
        </p:blipFill>
        <p:spPr>
          <a:xfrm>
            <a:off x="1331640" y="1412776"/>
            <a:ext cx="2196180" cy="2745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10000"/>
          <a:stretch/>
        </p:blipFill>
        <p:spPr>
          <a:xfrm>
            <a:off x="5616180" y="1412776"/>
            <a:ext cx="2196180" cy="2745225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4644008" y="4159827"/>
            <a:ext cx="396044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Tony Hoare</a:t>
            </a:r>
          </a:p>
          <a:p>
            <a:pPr algn="ctr"/>
            <a:r>
              <a:rPr lang="en-US" altLang="zh-CN" sz="2000" dirty="0"/>
              <a:t>The Recipient in 1980,</a:t>
            </a:r>
          </a:p>
          <a:p>
            <a:pPr algn="ctr"/>
            <a:r>
              <a:rPr lang="en-US" altLang="zh-CN" sz="2000" dirty="0"/>
              <a:t>UK,</a:t>
            </a:r>
          </a:p>
          <a:p>
            <a:pPr algn="ctr"/>
            <a:r>
              <a:rPr lang="en-US" altLang="zh-CN" sz="2000" dirty="0"/>
              <a:t>Contributions: Hoare logic,</a:t>
            </a:r>
          </a:p>
          <a:p>
            <a:pPr algn="ctr"/>
            <a:r>
              <a:rPr lang="en-US" altLang="zh-CN" sz="2000" dirty="0"/>
              <a:t>Related Work: </a:t>
            </a:r>
            <a:r>
              <a:rPr lang="en-US" altLang="zh-CN" sz="2000" dirty="0" err="1"/>
              <a:t>QuickSort</a:t>
            </a:r>
            <a:endParaRPr lang="en-US" altLang="zh-CN" sz="2000" dirty="0"/>
          </a:p>
        </p:txBody>
      </p:sp>
      <p:sp>
        <p:nvSpPr>
          <p:cNvPr id="43" name="文本框 42"/>
          <p:cNvSpPr txBox="1"/>
          <p:nvPr/>
        </p:nvSpPr>
        <p:spPr>
          <a:xfrm>
            <a:off x="384071" y="4158001"/>
            <a:ext cx="418792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Edsger W. Dijkstra</a:t>
            </a:r>
          </a:p>
          <a:p>
            <a:pPr algn="ctr"/>
            <a:r>
              <a:rPr lang="en-US" altLang="zh-CN" sz="2000" dirty="0"/>
              <a:t>The Recipient in 1972, Netherlands,</a:t>
            </a:r>
          </a:p>
          <a:p>
            <a:pPr algn="ctr"/>
            <a:r>
              <a:rPr lang="en-US" altLang="zh-CN" sz="2000" dirty="0"/>
              <a:t>Contributions: ALGOL Father,</a:t>
            </a:r>
          </a:p>
          <a:p>
            <a:pPr algn="ctr"/>
            <a:r>
              <a:rPr lang="en-US" altLang="zh-CN" sz="2000" dirty="0"/>
              <a:t>Related Work: Dijkstra Algorithm</a:t>
            </a:r>
            <a:endParaRPr lang="zh-CN" altLang="en-US" sz="20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84071" y="122238"/>
            <a:ext cx="8759929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Other Related A.M. Turing Award Winners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4703849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Books of A.M. Turing Award Winners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44073"/>
            <a:ext cx="3259522" cy="490153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340768"/>
            <a:ext cx="3240180" cy="490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35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About Us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Course Details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A.M. Turing Award Winners for Algorithms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What Is This Course About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What Are Algorithms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What Does It Mean to Analyze An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Comparing Time Complexity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Outline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944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27935"/>
            <a:ext cx="8909485" cy="5597409"/>
          </a:xfr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What is this course about?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355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algn="just" eaLnBrk="1" hangingPunct="1"/>
            <a:r>
              <a:rPr lang="en-US" altLang="zh-CN" sz="2800" dirty="0"/>
              <a:t>There is usually more than one algorithm for solving a problem.</a:t>
            </a:r>
          </a:p>
          <a:p>
            <a:pPr algn="just" eaLnBrk="1" hangingPunct="1"/>
            <a:r>
              <a:rPr lang="en-US" altLang="zh-CN" sz="2800" dirty="0"/>
              <a:t>Some algorithms are more efficient than others.</a:t>
            </a:r>
          </a:p>
          <a:p>
            <a:pPr algn="just" eaLnBrk="1" hangingPunct="1"/>
            <a:r>
              <a:rPr lang="en-US" altLang="zh-CN" sz="2800" dirty="0"/>
              <a:t>We want the most efficient algorithm.</a:t>
            </a:r>
          </a:p>
          <a:p>
            <a:pPr marL="344487" lvl="1" indent="0" eaLnBrk="1" hangingPunct="1">
              <a:buNone/>
            </a:pPr>
            <a:endParaRPr lang="en-US" altLang="zh-CN" sz="2000" dirty="0"/>
          </a:p>
          <a:p>
            <a:pPr marL="344487" lvl="1" indent="0" eaLnBrk="1" hangingPunct="1"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What is this course about?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9208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algn="just" eaLnBrk="1" hangingPunct="1"/>
            <a:r>
              <a:rPr lang="en-US" altLang="zh-CN" sz="2800" dirty="0"/>
              <a:t>If we have a number of alternative algorithms for solving a problem, how do we know which is the most efficient?</a:t>
            </a:r>
          </a:p>
          <a:p>
            <a:pPr algn="just" eaLnBrk="1" hangingPunct="1"/>
            <a:r>
              <a:rPr lang="en-US" altLang="zh-CN" sz="2800" dirty="0"/>
              <a:t>To do so, we need to analyze each of them to determine its </a:t>
            </a:r>
            <a:r>
              <a:rPr lang="en-US" altLang="zh-CN" sz="2800" dirty="0">
                <a:solidFill>
                  <a:srgbClr val="FF0000"/>
                </a:solidFill>
              </a:rPr>
              <a:t>efficiency</a:t>
            </a:r>
            <a:r>
              <a:rPr lang="en-US" altLang="zh-CN" sz="2800" dirty="0"/>
              <a:t>.</a:t>
            </a:r>
          </a:p>
          <a:p>
            <a:pPr algn="just" eaLnBrk="1" hangingPunct="1"/>
            <a:r>
              <a:rPr lang="en-US" altLang="zh-CN" sz="2800" dirty="0"/>
              <a:t>Of course, we must also make sure the algorithm is </a:t>
            </a:r>
            <a:r>
              <a:rPr lang="en-US" altLang="zh-CN" sz="2800" dirty="0">
                <a:solidFill>
                  <a:srgbClr val="FF0000"/>
                </a:solidFill>
              </a:rPr>
              <a:t>correct</a:t>
            </a:r>
            <a:r>
              <a:rPr lang="en-US" altLang="zh-CN" sz="2800" dirty="0"/>
              <a:t>.</a:t>
            </a:r>
          </a:p>
          <a:p>
            <a:pPr marL="344487" lvl="1" indent="0" eaLnBrk="1" hangingPunct="1"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What is this course about?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688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4644007" y="4293096"/>
            <a:ext cx="4187929" cy="256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Yongxin Tong</a:t>
            </a:r>
          </a:p>
          <a:p>
            <a:pPr algn="ctr"/>
            <a:r>
              <a:rPr lang="en-US" altLang="zh-CN" sz="2000" dirty="0"/>
              <a:t>Researcher</a:t>
            </a:r>
          </a:p>
          <a:p>
            <a:pPr algn="ctr">
              <a:spcBef>
                <a:spcPts val="1000"/>
              </a:spcBef>
            </a:pPr>
            <a:r>
              <a:rPr lang="en-US" altLang="zh-CN" sz="2000" b="0" dirty="0"/>
              <a:t>State Key Lab. of Software Development Environment</a:t>
            </a:r>
          </a:p>
          <a:p>
            <a:pPr algn="ctr">
              <a:spcBef>
                <a:spcPts val="1000"/>
              </a:spcBef>
            </a:pPr>
            <a:r>
              <a:rPr lang="en-US" altLang="zh-CN" sz="2000" b="0" dirty="0"/>
              <a:t>Research Interests: Big Data, Crowd Intelligence, Data Mining, Federated/Reinforcement Learning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84071" y="122238"/>
            <a:ext cx="8759929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Instructors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FF3679-E685-41B0-B5A6-62F2D6268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1" y="1124744"/>
            <a:ext cx="2160239" cy="3140347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35C0D6-435B-4A27-BB47-D9BF86407A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2"/>
          <a:stretch/>
        </p:blipFill>
        <p:spPr>
          <a:xfrm>
            <a:off x="5616180" y="1124744"/>
            <a:ext cx="2196180" cy="313049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6E67BB8-5B6F-4054-8560-67BDB9F62BDF}"/>
              </a:ext>
            </a:extLst>
          </p:cNvPr>
          <p:cNvSpPr txBox="1"/>
          <p:nvPr/>
        </p:nvSpPr>
        <p:spPr>
          <a:xfrm>
            <a:off x="323528" y="4293096"/>
            <a:ext cx="4187929" cy="256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/>
              <a:t>Ke</a:t>
            </a:r>
            <a:r>
              <a:rPr lang="en-US" altLang="zh-CN" sz="2400" dirty="0"/>
              <a:t> Xu</a:t>
            </a:r>
          </a:p>
          <a:p>
            <a:pPr algn="ctr"/>
            <a:r>
              <a:rPr lang="en-US" altLang="zh-CN" sz="2000" dirty="0"/>
              <a:t>Professor</a:t>
            </a:r>
          </a:p>
          <a:p>
            <a:pPr algn="ctr">
              <a:spcBef>
                <a:spcPts val="1000"/>
              </a:spcBef>
            </a:pPr>
            <a:r>
              <a:rPr lang="en-US" altLang="zh-CN" sz="2000" b="0" dirty="0"/>
              <a:t>State Key Lab. of Software Development Environment</a:t>
            </a:r>
          </a:p>
          <a:p>
            <a:pPr algn="ctr">
              <a:spcBef>
                <a:spcPts val="1000"/>
              </a:spcBef>
            </a:pPr>
            <a:r>
              <a:rPr lang="en-US" altLang="zh-CN" sz="2000" b="0" dirty="0"/>
              <a:t>Research Interests: Algorithms, Phase Transitions in NPC, Logic and Complexity, Data Mining</a:t>
            </a:r>
          </a:p>
        </p:txBody>
      </p:sp>
    </p:spTree>
    <p:extLst>
      <p:ext uri="{BB962C8B-B14F-4D97-AF65-F5344CB8AC3E}">
        <p14:creationId xmlns:p14="http://schemas.microsoft.com/office/powerpoint/2010/main" val="1677474109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algn="just" eaLnBrk="1" hangingPunct="1"/>
            <a:r>
              <a:rPr lang="en-US" altLang="zh-CN" sz="2800" dirty="0"/>
              <a:t>In this course, we will discuss </a:t>
            </a:r>
            <a:r>
              <a:rPr lang="en-US" altLang="zh-CN" sz="2800" dirty="0">
                <a:solidFill>
                  <a:srgbClr val="0070C0"/>
                </a:solidFill>
              </a:rPr>
              <a:t>fundamental techniques</a:t>
            </a:r>
            <a:r>
              <a:rPr lang="en-US" altLang="zh-CN" sz="2800" dirty="0"/>
              <a:t> for:</a:t>
            </a:r>
          </a:p>
          <a:p>
            <a:pPr lvl="1" algn="just" eaLnBrk="1" hangingPunct="1"/>
            <a:r>
              <a:rPr lang="en-US" altLang="zh-CN" sz="2400" dirty="0">
                <a:solidFill>
                  <a:srgbClr val="FF0000"/>
                </a:solidFill>
              </a:rPr>
              <a:t>Designing efficient algorithms</a:t>
            </a:r>
            <a:r>
              <a:rPr lang="en-US" altLang="zh-CN" sz="2400" dirty="0"/>
              <a:t>,</a:t>
            </a:r>
          </a:p>
          <a:p>
            <a:pPr lvl="1" algn="just" eaLnBrk="1" hangingPunct="1"/>
            <a:r>
              <a:rPr lang="en-US" altLang="zh-CN" sz="2400" dirty="0">
                <a:solidFill>
                  <a:srgbClr val="FF0000"/>
                </a:solidFill>
              </a:rPr>
              <a:t>Proving the correctness of algorithms</a:t>
            </a:r>
            <a:r>
              <a:rPr lang="en-US" altLang="zh-CN" sz="2400" dirty="0"/>
              <a:t>,</a:t>
            </a:r>
          </a:p>
          <a:p>
            <a:pPr lvl="1" algn="just" eaLnBrk="1" hangingPunct="1"/>
            <a:r>
              <a:rPr lang="en-US" altLang="zh-CN" sz="2400" dirty="0">
                <a:solidFill>
                  <a:srgbClr val="FF0000"/>
                </a:solidFill>
              </a:rPr>
              <a:t>Analyzing the running times of algorithms</a:t>
            </a:r>
          </a:p>
          <a:p>
            <a:pPr marL="0" indent="0" eaLnBrk="1" hangingPunct="1">
              <a:buNone/>
            </a:pPr>
            <a:br>
              <a:rPr lang="en-US" altLang="zh-CN" sz="2000" dirty="0"/>
            </a:b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What is this course about?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276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147248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algn="just" eaLnBrk="1" hangingPunct="1"/>
            <a:r>
              <a:rPr lang="en-US" altLang="zh-CN" sz="2800" dirty="0"/>
              <a:t>In this course, we will discuss </a:t>
            </a:r>
            <a:r>
              <a:rPr lang="en-US" altLang="zh-CN" sz="2800" dirty="0">
                <a:solidFill>
                  <a:srgbClr val="0070C0"/>
                </a:solidFill>
              </a:rPr>
              <a:t>fundamental techniques</a:t>
            </a:r>
            <a:r>
              <a:rPr lang="en-US" altLang="zh-CN" sz="2800" dirty="0"/>
              <a:t> for:</a:t>
            </a:r>
          </a:p>
          <a:p>
            <a:pPr lvl="1" algn="just" eaLnBrk="1" hangingPunct="1"/>
            <a:r>
              <a:rPr lang="en-US" altLang="zh-CN" sz="2400" dirty="0">
                <a:solidFill>
                  <a:srgbClr val="FF0000"/>
                </a:solidFill>
              </a:rPr>
              <a:t>Designing efficient algorithms</a:t>
            </a:r>
            <a:r>
              <a:rPr lang="en-US" altLang="zh-CN" sz="2400" dirty="0"/>
              <a:t>,</a:t>
            </a:r>
          </a:p>
          <a:p>
            <a:pPr lvl="1" algn="just" eaLnBrk="1" hangingPunct="1"/>
            <a:r>
              <a:rPr lang="en-US" altLang="zh-CN" sz="2400" dirty="0">
                <a:solidFill>
                  <a:srgbClr val="FF0000"/>
                </a:solidFill>
              </a:rPr>
              <a:t>Proving the correctness of algorithms</a:t>
            </a:r>
            <a:r>
              <a:rPr lang="en-US" altLang="zh-CN" sz="2400" dirty="0"/>
              <a:t>,</a:t>
            </a:r>
          </a:p>
          <a:p>
            <a:pPr lvl="1" algn="just" eaLnBrk="1" hangingPunct="1"/>
            <a:r>
              <a:rPr lang="en-US" altLang="zh-CN" sz="2400" dirty="0">
                <a:solidFill>
                  <a:srgbClr val="FF0000"/>
                </a:solidFill>
              </a:rPr>
              <a:t>Analyzing the running times of algorithms</a:t>
            </a:r>
          </a:p>
          <a:p>
            <a:pPr marL="344487" lvl="1" indent="0" eaLnBrk="1" hangingPunct="1"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zh-CN" sz="2800" dirty="0"/>
              <a:t>Note:</a:t>
            </a:r>
          </a:p>
          <a:p>
            <a:pPr lvl="1" algn="just" eaLnBrk="1" hangingPunct="1"/>
            <a:r>
              <a:rPr lang="en-US" altLang="zh-CN" sz="2400" dirty="0"/>
              <a:t>Analysis and design go hand-in-hand:</a:t>
            </a:r>
            <a:br>
              <a:rPr lang="en-US" altLang="zh-CN" sz="2400" dirty="0"/>
            </a:br>
            <a:r>
              <a:rPr lang="en-US" altLang="zh-CN" sz="2400" i="1" dirty="0"/>
              <a:t>By analyzing the running times of algorithms, we</a:t>
            </a:r>
            <a:br>
              <a:rPr lang="en-US" altLang="zh-CN" sz="2400" i="1" dirty="0"/>
            </a:br>
            <a:r>
              <a:rPr lang="en-US" altLang="zh-CN" sz="2400" i="1" dirty="0"/>
              <a:t>will know how to design fast algorithms</a:t>
            </a:r>
            <a:r>
              <a:rPr lang="en-US" altLang="zh-CN" sz="2400" dirty="0"/>
              <a:t> </a:t>
            </a:r>
            <a:br>
              <a:rPr lang="en-US" altLang="zh-CN" sz="1600" dirty="0"/>
            </a:br>
            <a:endParaRPr lang="en-US" altLang="zh-CN" sz="1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What is this course about?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932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About Us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Course Details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A.M. Turing Award Winners for Algorithms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What Is This Course About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What Are Algorithms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What Does It Mean to Analyze An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Comparing Time Complexity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Outline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430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marL="0" indent="0" eaLnBrk="1" hangingPunct="1">
              <a:buNone/>
            </a:pPr>
            <a:br>
              <a:rPr lang="en-US" altLang="zh-CN" sz="2000" dirty="0"/>
            </a:b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Computational Problem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69802"/>
            <a:ext cx="8856538" cy="14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38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marL="0" indent="0" eaLnBrk="1" hangingPunct="1">
              <a:buNone/>
            </a:pPr>
            <a:br>
              <a:rPr lang="en-US" altLang="zh-CN" sz="2000" dirty="0"/>
            </a:b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Computational Problem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69802"/>
            <a:ext cx="8856538" cy="1417046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8" y="2824197"/>
            <a:ext cx="8823002" cy="338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44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marL="0" indent="0" eaLnBrk="1" hangingPunct="1">
              <a:buNone/>
            </a:pPr>
            <a:br>
              <a:rPr lang="en-US" altLang="zh-CN" sz="2000" dirty="0"/>
            </a:b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Instance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49"/>
          <a:stretch/>
        </p:blipFill>
        <p:spPr>
          <a:xfrm>
            <a:off x="251520" y="2132857"/>
            <a:ext cx="8784530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82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marL="0" indent="0" eaLnBrk="1" hangingPunct="1">
              <a:buNone/>
            </a:pPr>
            <a:br>
              <a:rPr lang="en-US" altLang="zh-CN" sz="2000" dirty="0"/>
            </a:b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Instance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132856"/>
            <a:ext cx="8784530" cy="250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88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marL="0" indent="0" eaLnBrk="1" hangingPunct="1">
              <a:buNone/>
            </a:pPr>
            <a:br>
              <a:rPr lang="en-US" altLang="zh-CN" sz="2000" dirty="0"/>
            </a:b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Algorithm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05"/>
          <a:stretch/>
        </p:blipFill>
        <p:spPr>
          <a:xfrm>
            <a:off x="179512" y="2132857"/>
            <a:ext cx="8856538" cy="187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44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marL="0" indent="0" eaLnBrk="1" hangingPunct="1">
              <a:buNone/>
            </a:pPr>
            <a:br>
              <a:rPr lang="en-US" altLang="zh-CN" sz="2000" dirty="0"/>
            </a:b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Algorithm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132857"/>
            <a:ext cx="8856538" cy="34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71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marL="0" indent="0" eaLnBrk="1" hangingPunct="1">
              <a:buNone/>
            </a:pPr>
            <a:br>
              <a:rPr lang="en-US" altLang="zh-CN" sz="2000" dirty="0"/>
            </a:b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Example: Insertion Sort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4" y="1061384"/>
            <a:ext cx="8799686" cy="546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75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507288" cy="5832747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TW" sz="3200" dirty="0">
                <a:ea typeface="新細明體" pitchFamily="18" charset="-120"/>
              </a:rPr>
              <a:t>Contact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400" dirty="0" err="1"/>
              <a:t>Ke</a:t>
            </a:r>
            <a:r>
              <a:rPr lang="en-US" altLang="zh-CN" sz="2400" dirty="0"/>
              <a:t> Xu</a:t>
            </a:r>
          </a:p>
          <a:p>
            <a:pPr lvl="2" eaLnBrk="1" hangingPunct="1">
              <a:spcBef>
                <a:spcPts val="0"/>
              </a:spcBef>
            </a:pPr>
            <a:r>
              <a:rPr lang="en-US" altLang="zh-CN" sz="2000" dirty="0"/>
              <a:t>Office: Room G1131, New Main Building</a:t>
            </a:r>
          </a:p>
          <a:p>
            <a:pPr lvl="2" eaLnBrk="1" hangingPunct="1">
              <a:spcBef>
                <a:spcPts val="0"/>
              </a:spcBef>
            </a:pPr>
            <a:r>
              <a:rPr lang="en-US" altLang="zh-CN" sz="2000" dirty="0"/>
              <a:t>Email: kexu@nlsde.buaa.edu.cn</a:t>
            </a:r>
          </a:p>
          <a:p>
            <a:pPr lvl="2" eaLnBrk="1" hangingPunct="1">
              <a:spcBef>
                <a:spcPts val="0"/>
              </a:spcBef>
            </a:pPr>
            <a:r>
              <a:rPr lang="en-US" altLang="zh-CN" sz="2000" dirty="0"/>
              <a:t>Homepage: http://sites.nlsde.buaa.edu.cn/~kexu/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400" dirty="0"/>
              <a:t>Yongxin Tong</a:t>
            </a:r>
          </a:p>
          <a:p>
            <a:pPr lvl="2" eaLnBrk="1" hangingPunct="1">
              <a:spcBef>
                <a:spcPts val="0"/>
              </a:spcBef>
            </a:pPr>
            <a:r>
              <a:rPr lang="en-US" altLang="zh-CN" sz="2000" dirty="0"/>
              <a:t>Office: Room 1811, </a:t>
            </a:r>
            <a:r>
              <a:rPr lang="en-US" altLang="zh-CN" sz="2000" dirty="0" err="1"/>
              <a:t>Baiyan</a:t>
            </a:r>
            <a:r>
              <a:rPr lang="en-US" altLang="zh-CN" sz="2000" dirty="0"/>
              <a:t> Building</a:t>
            </a:r>
          </a:p>
          <a:p>
            <a:pPr lvl="2" eaLnBrk="1" hangingPunct="1">
              <a:spcBef>
                <a:spcPts val="0"/>
              </a:spcBef>
            </a:pPr>
            <a:r>
              <a:rPr lang="en-US" altLang="zh-CN" sz="2000" dirty="0"/>
              <a:t>Email: yxtong@buaa.edu.cn</a:t>
            </a:r>
          </a:p>
          <a:p>
            <a:pPr lvl="2" eaLnBrk="1" hangingPunct="1">
              <a:spcBef>
                <a:spcPts val="0"/>
              </a:spcBef>
            </a:pPr>
            <a:r>
              <a:rPr lang="en-US" altLang="zh-CN" sz="2000" dirty="0"/>
              <a:t>Homepage: http://sites.nlsde.buaa.edu.cn/~yxtong/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TAs</a:t>
            </a:r>
          </a:p>
          <a:p>
            <a:pPr lvl="1" eaLnBrk="1" hangingPunct="1">
              <a:spcBef>
                <a:spcPts val="500"/>
              </a:spcBef>
            </a:pPr>
            <a:r>
              <a:rPr lang="en-US" altLang="zh-CN" sz="2400" dirty="0"/>
              <a:t>Yexuan Shi (Ph.D. Student)</a:t>
            </a:r>
          </a:p>
          <a:p>
            <a:pPr lvl="2" eaLnBrk="1" hangingPunct="1">
              <a:spcBef>
                <a:spcPts val="0"/>
              </a:spcBef>
            </a:pPr>
            <a:r>
              <a:rPr lang="en-US" altLang="zh-CN" sz="2000" dirty="0"/>
              <a:t>Email: skyxuan@buaa.edu.cn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400" dirty="0"/>
              <a:t>Pengfei Zheng (Master Student)</a:t>
            </a:r>
          </a:p>
          <a:p>
            <a:pPr lvl="2" eaLnBrk="1" hangingPunct="1">
              <a:spcBef>
                <a:spcPts val="0"/>
              </a:spcBef>
            </a:pPr>
            <a:r>
              <a:rPr lang="en-US" altLang="zh-CN" sz="2000" dirty="0"/>
              <a:t>Email: zpflyfe@163.com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400" dirty="0" err="1"/>
              <a:t>Lipeng</a:t>
            </a:r>
            <a:r>
              <a:rPr lang="en-US" altLang="zh-CN" sz="2400" dirty="0"/>
              <a:t> Zhang (Master Student)</a:t>
            </a:r>
          </a:p>
          <a:p>
            <a:pPr lvl="2" eaLnBrk="1" hangingPunct="1">
              <a:spcBef>
                <a:spcPts val="0"/>
              </a:spcBef>
            </a:pPr>
            <a:r>
              <a:rPr lang="en-US" altLang="zh-CN" sz="2000" dirty="0"/>
              <a:t>Email: panoszhang@outlook.com</a:t>
            </a:r>
          </a:p>
          <a:p>
            <a:pPr marL="693737" lvl="2" indent="0" eaLnBrk="1" hangingPunct="1">
              <a:spcBef>
                <a:spcPts val="1000"/>
              </a:spcBef>
              <a:buNone/>
            </a:pPr>
            <a:endParaRPr lang="en-US" altLang="zh-CN" sz="21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Contact and TAs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17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/>
            <a:r>
              <a:rPr lang="en-US" altLang="zh-CN" sz="2800" dirty="0"/>
              <a:t>An incremental approach: To sort a given array of length n, </a:t>
            </a:r>
            <a:br>
              <a:rPr lang="en-US" altLang="zh-CN" sz="2800" dirty="0"/>
            </a:br>
            <a:r>
              <a:rPr lang="en-US" altLang="zh-CN" sz="2800" dirty="0"/>
              <a:t>at the </a:t>
            </a:r>
            <a:r>
              <a:rPr lang="en-US" altLang="zh-CN" sz="2800" i="1" dirty="0" err="1"/>
              <a:t>i</a:t>
            </a:r>
            <a:r>
              <a:rPr lang="en-US" altLang="zh-CN" sz="2800" dirty="0" err="1"/>
              <a:t>th</a:t>
            </a:r>
            <a:r>
              <a:rPr lang="en-US" altLang="zh-CN" sz="2800" dirty="0"/>
              <a:t> step it sorts the array of the first </a:t>
            </a:r>
            <a:r>
              <a:rPr lang="en-US" altLang="zh-CN" sz="2800" i="1" dirty="0" err="1"/>
              <a:t>i</a:t>
            </a:r>
            <a:r>
              <a:rPr lang="en-US" altLang="zh-CN" sz="2800" dirty="0"/>
              <a:t> items by making use of the sorted array of the first </a:t>
            </a:r>
            <a:r>
              <a:rPr lang="en-US" altLang="zh-CN" sz="2800" i="1" dirty="0" err="1"/>
              <a:t>i</a:t>
            </a:r>
            <a:r>
              <a:rPr lang="en-US" altLang="zh-CN" sz="2800" dirty="0"/>
              <a:t> -</a:t>
            </a:r>
            <a:r>
              <a:rPr lang="zh-CN" altLang="en-US" sz="2800" dirty="0"/>
              <a:t> </a:t>
            </a:r>
            <a:r>
              <a:rPr lang="en-US" altLang="zh-CN" sz="2800" dirty="0"/>
              <a:t>1 items</a:t>
            </a:r>
            <a:br>
              <a:rPr lang="en-US" altLang="zh-CN" sz="2000" dirty="0"/>
            </a:b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How Does It Work?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34824"/>
            <a:ext cx="8784530" cy="333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284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About Us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Course Details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A.M. Turing Award Winners for Algorithms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What Is This Course About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What Are Algorithms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What Does It Mean to Analyze An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Comparing Time Complexity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Outline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411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/>
            <a:r>
              <a:rPr lang="en-US" altLang="zh-CN" sz="2800" dirty="0"/>
              <a:t>Predict resource utilization</a:t>
            </a:r>
          </a:p>
          <a:p>
            <a:pPr lvl="1" eaLnBrk="1" hangingPunct="1"/>
            <a:r>
              <a:rPr lang="en-US" altLang="zh-CN" sz="2400" dirty="0"/>
              <a:t>Memory (</a:t>
            </a:r>
            <a:r>
              <a:rPr lang="en-US" altLang="zh-CN" sz="2400" dirty="0">
                <a:solidFill>
                  <a:srgbClr val="FF0000"/>
                </a:solidFill>
              </a:rPr>
              <a:t>space complexity</a:t>
            </a:r>
            <a:r>
              <a:rPr lang="en-US" altLang="zh-CN" sz="2400" dirty="0"/>
              <a:t>)</a:t>
            </a:r>
          </a:p>
          <a:p>
            <a:pPr lvl="1" eaLnBrk="1" hangingPunct="1"/>
            <a:r>
              <a:rPr lang="en-US" altLang="zh-CN" sz="2400" dirty="0"/>
              <a:t>Running time (</a:t>
            </a:r>
            <a:r>
              <a:rPr lang="en-US" altLang="zh-CN" sz="2400" dirty="0">
                <a:solidFill>
                  <a:srgbClr val="FF0000"/>
                </a:solidFill>
              </a:rPr>
              <a:t>time complexity</a:t>
            </a:r>
            <a:r>
              <a:rPr lang="en-US" altLang="zh-CN" sz="2400" dirty="0"/>
              <a:t>) -- focus of this course</a:t>
            </a:r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Analyzing Algorithms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755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/>
            <a:r>
              <a:rPr lang="en-US" altLang="zh-CN" sz="2800" dirty="0"/>
              <a:t>Predict resource utilization</a:t>
            </a:r>
          </a:p>
          <a:p>
            <a:pPr lvl="1" eaLnBrk="1" hangingPunct="1"/>
            <a:r>
              <a:rPr lang="en-US" altLang="zh-CN" sz="2400" dirty="0"/>
              <a:t>Memory (</a:t>
            </a:r>
            <a:r>
              <a:rPr lang="en-US" altLang="zh-CN" sz="2400" dirty="0">
                <a:solidFill>
                  <a:srgbClr val="FF0000"/>
                </a:solidFill>
              </a:rPr>
              <a:t>space complexity</a:t>
            </a:r>
            <a:r>
              <a:rPr lang="en-US" altLang="zh-CN" sz="2400" dirty="0"/>
              <a:t>)</a:t>
            </a:r>
          </a:p>
          <a:p>
            <a:pPr lvl="1" eaLnBrk="1" hangingPunct="1"/>
            <a:r>
              <a:rPr lang="en-US" altLang="zh-CN" sz="2400" dirty="0"/>
              <a:t>Running time (</a:t>
            </a:r>
            <a:r>
              <a:rPr lang="en-US" altLang="zh-CN" sz="2400" dirty="0">
                <a:solidFill>
                  <a:srgbClr val="FF0000"/>
                </a:solidFill>
              </a:rPr>
              <a:t>time complexity</a:t>
            </a:r>
            <a:r>
              <a:rPr lang="en-US" altLang="zh-CN" sz="2400" dirty="0"/>
              <a:t>) -- focus of this course</a:t>
            </a:r>
          </a:p>
          <a:p>
            <a:pPr lvl="2" eaLnBrk="1" hangingPunct="1"/>
            <a:r>
              <a:rPr lang="en-US" altLang="zh-CN" sz="2100" dirty="0"/>
              <a:t>depends on the speed of the computer</a:t>
            </a:r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Analyzing Algorithms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949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/>
            <a:r>
              <a:rPr lang="en-US" altLang="zh-CN" sz="2800" dirty="0"/>
              <a:t>Predict resource utilization</a:t>
            </a:r>
          </a:p>
          <a:p>
            <a:pPr lvl="1" eaLnBrk="1" hangingPunct="1"/>
            <a:r>
              <a:rPr lang="en-US" altLang="zh-CN" sz="2400" dirty="0"/>
              <a:t>Memory (</a:t>
            </a:r>
            <a:r>
              <a:rPr lang="en-US" altLang="zh-CN" sz="2400" dirty="0">
                <a:solidFill>
                  <a:srgbClr val="FF0000"/>
                </a:solidFill>
              </a:rPr>
              <a:t>space complexity</a:t>
            </a:r>
            <a:r>
              <a:rPr lang="en-US" altLang="zh-CN" sz="2400" dirty="0"/>
              <a:t>)</a:t>
            </a:r>
          </a:p>
          <a:p>
            <a:pPr lvl="1" eaLnBrk="1" hangingPunct="1"/>
            <a:r>
              <a:rPr lang="en-US" altLang="zh-CN" sz="2400" dirty="0"/>
              <a:t>Running time (</a:t>
            </a:r>
            <a:r>
              <a:rPr lang="en-US" altLang="zh-CN" sz="2400" dirty="0">
                <a:solidFill>
                  <a:srgbClr val="FF0000"/>
                </a:solidFill>
              </a:rPr>
              <a:t>time complexity</a:t>
            </a:r>
            <a:r>
              <a:rPr lang="en-US" altLang="zh-CN" sz="2400" dirty="0"/>
              <a:t>) -- focus of this course</a:t>
            </a:r>
          </a:p>
          <a:p>
            <a:pPr lvl="2" eaLnBrk="1" hangingPunct="1"/>
            <a:r>
              <a:rPr lang="en-US" altLang="zh-CN" sz="2100" dirty="0"/>
              <a:t>depends on the speed of the computer</a:t>
            </a:r>
          </a:p>
          <a:p>
            <a:pPr lvl="2" eaLnBrk="1" hangingPunct="1"/>
            <a:r>
              <a:rPr lang="en-US" altLang="zh-CN" sz="2100" dirty="0"/>
              <a:t>depends on the implementation details</a:t>
            </a:r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Analyzing Algorithms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3870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/>
            <a:r>
              <a:rPr lang="en-US" altLang="zh-CN" sz="2800" dirty="0"/>
              <a:t>Predict resource utilization</a:t>
            </a:r>
          </a:p>
          <a:p>
            <a:pPr lvl="1" eaLnBrk="1" hangingPunct="1"/>
            <a:r>
              <a:rPr lang="en-US" altLang="zh-CN" sz="2400" dirty="0"/>
              <a:t>Memory (</a:t>
            </a:r>
            <a:r>
              <a:rPr lang="en-US" altLang="zh-CN" sz="2400" dirty="0">
                <a:solidFill>
                  <a:srgbClr val="FF0000"/>
                </a:solidFill>
              </a:rPr>
              <a:t>space complexity</a:t>
            </a:r>
            <a:r>
              <a:rPr lang="en-US" altLang="zh-CN" sz="2400" dirty="0"/>
              <a:t>)</a:t>
            </a:r>
          </a:p>
          <a:p>
            <a:pPr lvl="1" eaLnBrk="1" hangingPunct="1"/>
            <a:r>
              <a:rPr lang="en-US" altLang="zh-CN" sz="2400" dirty="0"/>
              <a:t>Running time (</a:t>
            </a:r>
            <a:r>
              <a:rPr lang="en-US" altLang="zh-CN" sz="2400" dirty="0">
                <a:solidFill>
                  <a:srgbClr val="FF0000"/>
                </a:solidFill>
              </a:rPr>
              <a:t>time complexity</a:t>
            </a:r>
            <a:r>
              <a:rPr lang="en-US" altLang="zh-CN" sz="2400" dirty="0"/>
              <a:t>) -- focus of this course</a:t>
            </a:r>
          </a:p>
          <a:p>
            <a:pPr lvl="2" eaLnBrk="1" hangingPunct="1"/>
            <a:r>
              <a:rPr lang="en-US" altLang="zh-CN" sz="2100" dirty="0"/>
              <a:t>depends on the speed of the computer</a:t>
            </a:r>
          </a:p>
          <a:p>
            <a:pPr lvl="2" eaLnBrk="1" hangingPunct="1"/>
            <a:r>
              <a:rPr lang="en-US" altLang="zh-CN" sz="2100" dirty="0"/>
              <a:t>depends on the implementation details</a:t>
            </a:r>
          </a:p>
          <a:p>
            <a:pPr lvl="2" eaLnBrk="1" hangingPunct="1"/>
            <a:r>
              <a:rPr lang="en-US" altLang="zh-CN" sz="2100" dirty="0"/>
              <a:t>depends on the input, especially on the size of the input</a:t>
            </a:r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Analyzing Algorithms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8876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/>
            <a:r>
              <a:rPr lang="en-US" altLang="zh-CN" sz="2800" dirty="0"/>
              <a:t>Predict resource utilization</a:t>
            </a:r>
          </a:p>
          <a:p>
            <a:pPr lvl="1" eaLnBrk="1" hangingPunct="1"/>
            <a:r>
              <a:rPr lang="en-US" altLang="zh-CN" sz="2400" dirty="0"/>
              <a:t>Memory (</a:t>
            </a:r>
            <a:r>
              <a:rPr lang="en-US" altLang="zh-CN" sz="2400" dirty="0">
                <a:solidFill>
                  <a:srgbClr val="FF0000"/>
                </a:solidFill>
              </a:rPr>
              <a:t>space complexity</a:t>
            </a:r>
            <a:r>
              <a:rPr lang="en-US" altLang="zh-CN" sz="2400" dirty="0"/>
              <a:t>)</a:t>
            </a:r>
          </a:p>
          <a:p>
            <a:pPr lvl="1" eaLnBrk="1" hangingPunct="1"/>
            <a:r>
              <a:rPr lang="en-US" altLang="zh-CN" sz="2400" dirty="0"/>
              <a:t>Running time (</a:t>
            </a:r>
            <a:r>
              <a:rPr lang="en-US" altLang="zh-CN" sz="2400" dirty="0">
                <a:solidFill>
                  <a:srgbClr val="FF0000"/>
                </a:solidFill>
              </a:rPr>
              <a:t>time complexity</a:t>
            </a:r>
            <a:r>
              <a:rPr lang="en-US" altLang="zh-CN" sz="2400" dirty="0"/>
              <a:t>) -- focus of this course</a:t>
            </a:r>
          </a:p>
          <a:p>
            <a:pPr lvl="2" eaLnBrk="1" hangingPunct="1"/>
            <a:r>
              <a:rPr lang="en-US" altLang="zh-CN" sz="2100" dirty="0"/>
              <a:t>depends on the speed of the computer</a:t>
            </a:r>
          </a:p>
          <a:p>
            <a:pPr lvl="2" eaLnBrk="1" hangingPunct="1"/>
            <a:r>
              <a:rPr lang="en-US" altLang="zh-CN" sz="2100" dirty="0"/>
              <a:t>depends on the implementation details</a:t>
            </a:r>
          </a:p>
          <a:p>
            <a:pPr lvl="2" eaLnBrk="1" hangingPunct="1"/>
            <a:r>
              <a:rPr lang="en-US" altLang="zh-CN" sz="2100" dirty="0"/>
              <a:t>depends on the input, especially on the size of the input</a:t>
            </a:r>
          </a:p>
          <a:p>
            <a:pPr algn="just" eaLnBrk="1" hangingPunct="1"/>
            <a:r>
              <a:rPr lang="en-US" altLang="zh-CN" sz="2800" dirty="0"/>
              <a:t>In light of the above factors, how can we compare different algorithms in terms of their running times?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Analyzing Algorithms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569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/>
            <a:r>
              <a:rPr lang="en-US" altLang="zh-CN" sz="2800" dirty="0"/>
              <a:t>Predict resource utilization</a:t>
            </a:r>
          </a:p>
          <a:p>
            <a:pPr lvl="1" eaLnBrk="1" hangingPunct="1"/>
            <a:r>
              <a:rPr lang="en-US" altLang="zh-CN" sz="2400" dirty="0"/>
              <a:t>Memory (</a:t>
            </a:r>
            <a:r>
              <a:rPr lang="en-US" altLang="zh-CN" sz="2400" dirty="0">
                <a:solidFill>
                  <a:srgbClr val="FF0000"/>
                </a:solidFill>
              </a:rPr>
              <a:t>space complexity</a:t>
            </a:r>
            <a:r>
              <a:rPr lang="en-US" altLang="zh-CN" sz="2400" dirty="0"/>
              <a:t>)</a:t>
            </a:r>
          </a:p>
          <a:p>
            <a:pPr lvl="1" eaLnBrk="1" hangingPunct="1"/>
            <a:r>
              <a:rPr lang="en-US" altLang="zh-CN" sz="2400" dirty="0"/>
              <a:t>Running time (</a:t>
            </a:r>
            <a:r>
              <a:rPr lang="en-US" altLang="zh-CN" sz="2400" dirty="0">
                <a:solidFill>
                  <a:srgbClr val="FF0000"/>
                </a:solidFill>
              </a:rPr>
              <a:t>time complexity</a:t>
            </a:r>
            <a:r>
              <a:rPr lang="en-US" altLang="zh-CN" sz="2400" dirty="0"/>
              <a:t>) -- focus of this course</a:t>
            </a:r>
          </a:p>
          <a:p>
            <a:pPr lvl="2" eaLnBrk="1" hangingPunct="1"/>
            <a:r>
              <a:rPr lang="en-US" altLang="zh-CN" sz="2100" dirty="0"/>
              <a:t>depends on the speed of the computer</a:t>
            </a:r>
          </a:p>
          <a:p>
            <a:pPr lvl="2" eaLnBrk="1" hangingPunct="1"/>
            <a:r>
              <a:rPr lang="en-US" altLang="zh-CN" sz="2100" dirty="0"/>
              <a:t>depends on the implementation details</a:t>
            </a:r>
          </a:p>
          <a:p>
            <a:pPr lvl="2" eaLnBrk="1" hangingPunct="1"/>
            <a:r>
              <a:rPr lang="en-US" altLang="zh-CN" sz="2100" dirty="0"/>
              <a:t>depends on the input, especially on the size of the input</a:t>
            </a:r>
          </a:p>
          <a:p>
            <a:pPr algn="just" eaLnBrk="1" hangingPunct="1"/>
            <a:r>
              <a:rPr lang="en-US" altLang="zh-CN" sz="2800" dirty="0"/>
              <a:t>In light of the above factors, how can we compare different algorithms in terms of their running times?</a:t>
            </a:r>
          </a:p>
          <a:p>
            <a:pPr algn="just" eaLnBrk="1" hangingPunct="1"/>
            <a:r>
              <a:rPr lang="en-US" altLang="zh-CN" sz="2800" dirty="0"/>
              <a:t>We want to find a way of measuring running times that is mathematically elegant and machine-independent.</a:t>
            </a: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Analyzing Algorithms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652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algn="just" eaLnBrk="1" hangingPunct="1"/>
            <a:r>
              <a:rPr lang="en-US" altLang="zh-CN" sz="2800" dirty="0"/>
              <a:t>We will measure the running time as the number of </a:t>
            </a:r>
            <a:r>
              <a:rPr lang="en-US" altLang="zh-CN" sz="2800" dirty="0">
                <a:solidFill>
                  <a:srgbClr val="0070C0"/>
                </a:solidFill>
              </a:rPr>
              <a:t>primitive operations </a:t>
            </a:r>
            <a:r>
              <a:rPr lang="en-US" altLang="zh-CN" sz="2800" dirty="0"/>
              <a:t>(e.g., addition, multiplication, comparisons) used by the algorithm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Machine-independent running time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763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algn="just" eaLnBrk="1" hangingPunct="1"/>
            <a:r>
              <a:rPr lang="en-US" altLang="zh-CN" sz="2800" dirty="0"/>
              <a:t>We will measure the running time as the number of </a:t>
            </a:r>
            <a:r>
              <a:rPr lang="en-US" altLang="zh-CN" sz="2800" dirty="0">
                <a:solidFill>
                  <a:srgbClr val="0070C0"/>
                </a:solidFill>
              </a:rPr>
              <a:t>primitive operations </a:t>
            </a:r>
            <a:r>
              <a:rPr lang="en-US" altLang="zh-CN" sz="2800" dirty="0"/>
              <a:t>(e.g., addition, multiplication, comparisons) used by the algorithm</a:t>
            </a:r>
          </a:p>
          <a:p>
            <a:pPr algn="just" eaLnBrk="1" hangingPunct="1"/>
            <a:r>
              <a:rPr lang="en-US" altLang="zh-CN" sz="2800" dirty="0"/>
              <a:t>We will measure the running time as a function of the input size. Let n denote the input size and let T(n) denote the running time for input of size </a:t>
            </a:r>
            <a:r>
              <a:rPr lang="en-US" altLang="zh-CN" sz="2800" i="1" dirty="0"/>
              <a:t>n.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Machine-independent running time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646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200" dirty="0" err="1"/>
              <a:t>Beihang</a:t>
            </a:r>
            <a:r>
              <a:rPr lang="en-US" altLang="zh-CN" sz="3200" dirty="0"/>
              <a:t> University (2015.4 - Current)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400" dirty="0"/>
              <a:t>“</a:t>
            </a:r>
            <a:r>
              <a:rPr lang="en-US" altLang="zh-CN" sz="2400" dirty="0" err="1"/>
              <a:t>Zhuoyue</a:t>
            </a:r>
            <a:r>
              <a:rPr lang="en-US" altLang="zh-CN" sz="2400" dirty="0"/>
              <a:t> Program” Distinguished Researcher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400" dirty="0"/>
              <a:t>State Key Lab. of Software Development Environment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400" dirty="0"/>
              <a:t>Research Interests: </a:t>
            </a:r>
            <a:r>
              <a:rPr lang="en-US" altLang="zh-CN" sz="2400" b="1" dirty="0">
                <a:solidFill>
                  <a:srgbClr val="FF0000"/>
                </a:solidFill>
              </a:rPr>
              <a:t>Big Data</a:t>
            </a:r>
            <a:r>
              <a:rPr lang="en-US" altLang="zh-CN" sz="2400" dirty="0"/>
              <a:t> and </a:t>
            </a:r>
            <a:r>
              <a:rPr lang="en-US" altLang="zh-CN" sz="2400" b="1" dirty="0">
                <a:solidFill>
                  <a:srgbClr val="FF0000"/>
                </a:solidFill>
              </a:rPr>
              <a:t>Crowd Intelligence</a:t>
            </a:r>
          </a:p>
          <a:p>
            <a:pPr marL="344487" lvl="1" indent="0" eaLnBrk="1" hangingPunct="1">
              <a:spcBef>
                <a:spcPts val="1000"/>
              </a:spcBef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HKUST (2010.8 – 2015.3)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400" dirty="0"/>
              <a:t>Research Assistant Professor (2014.2 – 2015.3)</a:t>
            </a:r>
          </a:p>
          <a:p>
            <a:pPr lvl="2" eaLnBrk="1" hangingPunct="1">
              <a:spcBef>
                <a:spcPts val="1000"/>
              </a:spcBef>
            </a:pPr>
            <a:r>
              <a:rPr lang="en-US" altLang="zh-CN" sz="2100" dirty="0"/>
              <a:t>CSE Department, focused on big data and crowdsourcing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sz="2400" dirty="0"/>
              <a:t>Ph.D. Student and Candidate (2010.8 – 2014.1)</a:t>
            </a:r>
          </a:p>
          <a:p>
            <a:pPr lvl="2" eaLnBrk="1" hangingPunct="1">
              <a:spcBef>
                <a:spcPts val="1000"/>
              </a:spcBef>
            </a:pPr>
            <a:r>
              <a:rPr lang="en-US" altLang="zh-CN" sz="2100" dirty="0"/>
              <a:t>CSE Department, focused on data mining and crowdsourcing</a:t>
            </a:r>
          </a:p>
          <a:p>
            <a:pPr lvl="2" eaLnBrk="1" hangingPunct="1">
              <a:spcBef>
                <a:spcPts val="1000"/>
              </a:spcBef>
            </a:pPr>
            <a:endParaRPr lang="en-US" altLang="zh-CN" sz="2100" b="1" dirty="0">
              <a:solidFill>
                <a:srgbClr val="FF000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Instructors: Yongxin Tong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951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algn="just" eaLnBrk="1" hangingPunct="1"/>
            <a:r>
              <a:rPr lang="en-US" altLang="zh-CN" sz="2800" dirty="0"/>
              <a:t>We will measure the running time as the number of </a:t>
            </a:r>
            <a:r>
              <a:rPr lang="en-US" altLang="zh-CN" sz="2800" dirty="0">
                <a:solidFill>
                  <a:srgbClr val="0070C0"/>
                </a:solidFill>
              </a:rPr>
              <a:t>primitive operations </a:t>
            </a:r>
            <a:r>
              <a:rPr lang="en-US" altLang="zh-CN" sz="2800" dirty="0"/>
              <a:t>(e.g., addition, multiplication, comparisons) used by the algorithm</a:t>
            </a:r>
          </a:p>
          <a:p>
            <a:pPr algn="just" eaLnBrk="1" hangingPunct="1"/>
            <a:r>
              <a:rPr lang="en-US" altLang="zh-CN" sz="2800" dirty="0"/>
              <a:t>We will measure the running time as a function of the input size. Let n denote the input size and let T(n) denote the running time for input of size </a:t>
            </a:r>
            <a:r>
              <a:rPr lang="en-US" altLang="zh-CN" sz="2800" i="1" dirty="0"/>
              <a:t>n</a:t>
            </a:r>
            <a:r>
              <a:rPr lang="en-US" altLang="zh-CN" sz="2800" dirty="0"/>
              <a:t>.</a:t>
            </a:r>
          </a:p>
          <a:p>
            <a:pPr algn="just" eaLnBrk="1" hangingPunct="1"/>
            <a:r>
              <a:rPr lang="en-US" altLang="zh-CN" sz="2800" dirty="0">
                <a:solidFill>
                  <a:srgbClr val="FF0000"/>
                </a:solidFill>
              </a:rPr>
              <a:t>Input size </a:t>
            </a:r>
            <a:r>
              <a:rPr lang="en-US" altLang="zh-CN" sz="2800" b="1" i="1" dirty="0">
                <a:solidFill>
                  <a:srgbClr val="FF0000"/>
                </a:solidFill>
              </a:rPr>
              <a:t>n</a:t>
            </a:r>
            <a:r>
              <a:rPr lang="en-US" altLang="zh-CN" sz="2800" dirty="0"/>
              <a:t>: rigorous definition given later</a:t>
            </a:r>
          </a:p>
          <a:p>
            <a:pPr lvl="1" algn="just" eaLnBrk="1" hangingPunct="1"/>
            <a:r>
              <a:rPr lang="en-US" altLang="zh-CN" sz="2400" dirty="0"/>
              <a:t>Sorting: number of items to be sorted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Machine-independent running time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058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algn="just" eaLnBrk="1" hangingPunct="1"/>
            <a:r>
              <a:rPr lang="en-US" altLang="zh-CN" sz="2800" dirty="0"/>
              <a:t>We will measure the running time as the number of </a:t>
            </a:r>
            <a:r>
              <a:rPr lang="en-US" altLang="zh-CN" sz="2800" dirty="0">
                <a:solidFill>
                  <a:srgbClr val="0070C0"/>
                </a:solidFill>
              </a:rPr>
              <a:t>primitive operations </a:t>
            </a:r>
            <a:r>
              <a:rPr lang="en-US" altLang="zh-CN" sz="2800" dirty="0"/>
              <a:t>(e.g., addition, multiplication, comparisons) used by the algorithm</a:t>
            </a:r>
          </a:p>
          <a:p>
            <a:pPr algn="just" eaLnBrk="1" hangingPunct="1"/>
            <a:r>
              <a:rPr lang="en-US" altLang="zh-CN" sz="2800" dirty="0"/>
              <a:t>We will measure the running time as a function of the input size. Let n denote the input size and let T(n) denote the running time for input of size </a:t>
            </a:r>
            <a:r>
              <a:rPr lang="en-US" altLang="zh-CN" sz="2800" i="1" dirty="0"/>
              <a:t>n</a:t>
            </a:r>
            <a:r>
              <a:rPr lang="en-US" altLang="zh-CN" sz="2800" dirty="0"/>
              <a:t>.</a:t>
            </a:r>
          </a:p>
          <a:p>
            <a:pPr algn="just" eaLnBrk="1" hangingPunct="1"/>
            <a:r>
              <a:rPr lang="en-US" altLang="zh-CN" sz="2800" dirty="0">
                <a:solidFill>
                  <a:srgbClr val="FF0000"/>
                </a:solidFill>
              </a:rPr>
              <a:t>Input size </a:t>
            </a:r>
            <a:r>
              <a:rPr lang="en-US" altLang="zh-CN" sz="2800" b="1" i="1" dirty="0">
                <a:solidFill>
                  <a:srgbClr val="FF0000"/>
                </a:solidFill>
              </a:rPr>
              <a:t>n</a:t>
            </a:r>
            <a:r>
              <a:rPr lang="en-US" altLang="zh-CN" sz="2800" dirty="0"/>
              <a:t>: rigorous definition given later</a:t>
            </a:r>
          </a:p>
          <a:p>
            <a:pPr lvl="1" algn="just" eaLnBrk="1" hangingPunct="1"/>
            <a:r>
              <a:rPr lang="en-US" altLang="zh-CN" sz="2400" dirty="0"/>
              <a:t>Sorting: number of items to be sorted</a:t>
            </a:r>
          </a:p>
          <a:p>
            <a:pPr lvl="1" algn="just" eaLnBrk="1" hangingPunct="1"/>
            <a:r>
              <a:rPr lang="en-US" altLang="zh-CN" sz="2400" dirty="0"/>
              <a:t>Graphs: number of vertices and edges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Machine-independent running time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9835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marL="0" indent="0" eaLnBrk="1" hangingPunct="1">
              <a:buNone/>
            </a:pPr>
            <a:br>
              <a:rPr lang="en-US" altLang="zh-CN" sz="2000" dirty="0"/>
            </a:b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Three Kinds of Analysis: I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54360"/>
            <a:ext cx="8913574" cy="55709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107504" y="5301208"/>
            <a:ext cx="8913574" cy="1368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77664" y="1898526"/>
            <a:ext cx="8943414" cy="3258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1150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marL="0" indent="0" eaLnBrk="1" hangingPunct="1">
              <a:buNone/>
            </a:pPr>
            <a:br>
              <a:rPr lang="en-US" altLang="zh-CN" sz="2000" dirty="0"/>
            </a:b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Three Kinds of Analysis: I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54360"/>
            <a:ext cx="8913574" cy="55709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107504" y="5301208"/>
            <a:ext cx="8913574" cy="1368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38848" y="3179268"/>
            <a:ext cx="8547952" cy="1401860"/>
          </a:xfrm>
          <a:prstGeom prst="rect">
            <a:avLst/>
          </a:prstGeom>
          <a:solidFill>
            <a:srgbClr val="E5EFE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0242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marL="0" indent="0" eaLnBrk="1" hangingPunct="1">
              <a:buNone/>
            </a:pPr>
            <a:br>
              <a:rPr lang="en-US" altLang="zh-CN" sz="2000" dirty="0"/>
            </a:b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Three Kinds of Analysis: I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54360"/>
            <a:ext cx="8913574" cy="557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76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marL="0" indent="0" eaLnBrk="1" hangingPunct="1">
              <a:buNone/>
            </a:pPr>
            <a:br>
              <a:rPr lang="en-US" altLang="zh-CN" sz="2000" dirty="0"/>
            </a:b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Three Kinds of Analysis: II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036"/>
            <a:ext cx="9036050" cy="55189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107504" y="5301208"/>
            <a:ext cx="8913574" cy="1368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6520" y="1916830"/>
            <a:ext cx="9004558" cy="2952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9522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marL="0" indent="0" eaLnBrk="1" hangingPunct="1">
              <a:buNone/>
            </a:pPr>
            <a:br>
              <a:rPr lang="en-US" altLang="zh-CN" sz="2000" dirty="0"/>
            </a:b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Three Kinds of Analysis: II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036"/>
            <a:ext cx="9036050" cy="55189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107504" y="5301208"/>
            <a:ext cx="8913574" cy="1368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38848" y="3179268"/>
            <a:ext cx="8547952" cy="1401860"/>
          </a:xfrm>
          <a:prstGeom prst="rect">
            <a:avLst/>
          </a:prstGeom>
          <a:solidFill>
            <a:srgbClr val="E5EFE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75031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marL="0" indent="0" eaLnBrk="1" hangingPunct="1">
              <a:buNone/>
            </a:pPr>
            <a:br>
              <a:rPr lang="en-US" altLang="zh-CN" sz="2000" dirty="0"/>
            </a:b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Three Kinds of Analysis: II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036"/>
            <a:ext cx="9036050" cy="55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863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marL="0" indent="0" eaLnBrk="1" hangingPunct="1">
              <a:buNone/>
            </a:pPr>
            <a:br>
              <a:rPr lang="en-US" altLang="zh-CN" sz="2000" dirty="0"/>
            </a:b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Three Kinds of Analysis: III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87438"/>
            <a:ext cx="8928546" cy="466781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107504" y="2276872"/>
            <a:ext cx="8928546" cy="3234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2007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marL="0" indent="0" eaLnBrk="1" hangingPunct="1">
              <a:buNone/>
            </a:pPr>
            <a:br>
              <a:rPr lang="en-US" altLang="zh-CN" sz="2000" dirty="0"/>
            </a:b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Three Kinds of Analysis: III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87438"/>
            <a:ext cx="8928546" cy="466781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164248" y="4109515"/>
            <a:ext cx="8728232" cy="14018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256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Instructors: Yongxin Tong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245232-E3F9-4BAB-ABC7-9FBE6E71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1" y="1447492"/>
            <a:ext cx="8930455" cy="478982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0551826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marL="0" indent="0" eaLnBrk="1" hangingPunct="1">
              <a:buNone/>
            </a:pPr>
            <a:br>
              <a:rPr lang="en-US" altLang="zh-CN" sz="2000" dirty="0"/>
            </a:b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Three Kinds of Analysis: III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87438"/>
            <a:ext cx="8928546" cy="46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28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/>
            <a:r>
              <a:rPr lang="en-US" altLang="zh-CN" sz="2800" dirty="0"/>
              <a:t>Best case: Clearly useless 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Three Kinds of Analysis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2446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/>
            <a:r>
              <a:rPr lang="en-US" altLang="zh-CN" sz="2800" dirty="0"/>
              <a:t>Best case: Clearly useless </a:t>
            </a:r>
          </a:p>
          <a:p>
            <a:pPr algn="just" eaLnBrk="1" hangingPunct="1"/>
            <a:r>
              <a:rPr lang="en-US" altLang="zh-CN" sz="2800" dirty="0">
                <a:solidFill>
                  <a:srgbClr val="FF0000"/>
                </a:solidFill>
              </a:rPr>
              <a:t>Worst case</a:t>
            </a:r>
            <a:r>
              <a:rPr lang="en-US" altLang="zh-CN" sz="2800" dirty="0"/>
              <a:t>: Commonly used, will also be used in this course</a:t>
            </a:r>
          </a:p>
          <a:p>
            <a:pPr lvl="1" algn="just" eaLnBrk="1" hangingPunct="1"/>
            <a:r>
              <a:rPr lang="en-US" altLang="zh-CN" sz="2400" dirty="0"/>
              <a:t>Gives a running time guarantee no matter what the input is</a:t>
            </a:r>
          </a:p>
          <a:p>
            <a:pPr lvl="1" algn="just" eaLnBrk="1" hangingPunct="1"/>
            <a:r>
              <a:rPr lang="en-US" altLang="zh-CN" sz="2400" dirty="0"/>
              <a:t>Fair comparison among different algorithms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Three Kinds of Analysis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3606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/>
            <a:r>
              <a:rPr lang="en-US" altLang="zh-CN" sz="2800" dirty="0"/>
              <a:t>Best case: Clearly useless </a:t>
            </a:r>
          </a:p>
          <a:p>
            <a:pPr algn="just" eaLnBrk="1" hangingPunct="1"/>
            <a:r>
              <a:rPr lang="en-US" altLang="zh-CN" sz="2800" dirty="0">
                <a:solidFill>
                  <a:srgbClr val="FF0000"/>
                </a:solidFill>
              </a:rPr>
              <a:t>Worst case</a:t>
            </a:r>
            <a:r>
              <a:rPr lang="en-US" altLang="zh-CN" sz="2800" dirty="0"/>
              <a:t>: Commonly used, will also be used in this course</a:t>
            </a:r>
          </a:p>
          <a:p>
            <a:pPr lvl="1" algn="just" eaLnBrk="1" hangingPunct="1"/>
            <a:r>
              <a:rPr lang="en-US" altLang="zh-CN" sz="2400" dirty="0"/>
              <a:t>Gives a running time guarantee no matter what the input is</a:t>
            </a:r>
          </a:p>
          <a:p>
            <a:pPr lvl="1" algn="just" eaLnBrk="1" hangingPunct="1"/>
            <a:r>
              <a:rPr lang="en-US" altLang="zh-CN" sz="2400" dirty="0"/>
              <a:t>Fair comparison among different algorithms</a:t>
            </a:r>
          </a:p>
          <a:p>
            <a:pPr algn="just" eaLnBrk="1" hangingPunct="1"/>
            <a:r>
              <a:rPr lang="en-US" altLang="zh-CN" sz="2800" dirty="0"/>
              <a:t>Average case: Used sometimes</a:t>
            </a:r>
          </a:p>
          <a:p>
            <a:pPr lvl="1" algn="just" eaLnBrk="1" hangingPunct="1"/>
            <a:r>
              <a:rPr lang="en-US" altLang="zh-CN" sz="2400" dirty="0"/>
              <a:t>Need to assume some distribution: real-world inputs are seldom uniformly random!</a:t>
            </a:r>
          </a:p>
          <a:p>
            <a:pPr lvl="1" algn="just" eaLnBrk="1" hangingPunct="1"/>
            <a:r>
              <a:rPr lang="en-US" altLang="zh-CN" sz="2400" dirty="0"/>
              <a:t>Analysis is complicated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Three Kinds of Analysis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2656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/>
            <a:r>
              <a:rPr lang="en-US" altLang="zh-CN" sz="2800" dirty="0"/>
              <a:t>Best case: Clearly useless </a:t>
            </a:r>
          </a:p>
          <a:p>
            <a:pPr algn="just" eaLnBrk="1" hangingPunct="1"/>
            <a:r>
              <a:rPr lang="en-US" altLang="zh-CN" sz="2800" dirty="0">
                <a:solidFill>
                  <a:srgbClr val="FF0000"/>
                </a:solidFill>
              </a:rPr>
              <a:t>Worst case</a:t>
            </a:r>
            <a:r>
              <a:rPr lang="en-US" altLang="zh-CN" sz="2800" dirty="0"/>
              <a:t>: Commonly used, will also be used in this course</a:t>
            </a:r>
          </a:p>
          <a:p>
            <a:pPr lvl="1" algn="just" eaLnBrk="1" hangingPunct="1"/>
            <a:r>
              <a:rPr lang="en-US" altLang="zh-CN" sz="2400" dirty="0"/>
              <a:t>Gives a running time guarantee no matter what the input is</a:t>
            </a:r>
          </a:p>
          <a:p>
            <a:pPr lvl="1" algn="just" eaLnBrk="1" hangingPunct="1"/>
            <a:r>
              <a:rPr lang="en-US" altLang="zh-CN" sz="2400" dirty="0"/>
              <a:t>Fair comparison among different algorithms</a:t>
            </a:r>
          </a:p>
          <a:p>
            <a:pPr algn="just" eaLnBrk="1" hangingPunct="1"/>
            <a:r>
              <a:rPr lang="en-US" altLang="zh-CN" sz="2800" dirty="0"/>
              <a:t>Average case: Used sometimes</a:t>
            </a:r>
          </a:p>
          <a:p>
            <a:pPr lvl="1" algn="just" eaLnBrk="1" hangingPunct="1"/>
            <a:r>
              <a:rPr lang="en-US" altLang="zh-CN" sz="2400" dirty="0"/>
              <a:t>Need to assume some distribution: real-world inputs are seldom uniformly random!</a:t>
            </a:r>
          </a:p>
          <a:p>
            <a:pPr lvl="1" algn="just" eaLnBrk="1" hangingPunct="1"/>
            <a:r>
              <a:rPr lang="en-US" altLang="zh-CN" sz="2400" dirty="0"/>
              <a:t>Analysis is complicated</a:t>
            </a:r>
          </a:p>
          <a:p>
            <a:pPr lvl="1" algn="just" eaLnBrk="1" hangingPunct="1"/>
            <a:r>
              <a:rPr lang="en-US" altLang="zh-CN" sz="2400" dirty="0"/>
              <a:t>Will not be used in this course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Three Kinds of Analysis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6434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About Us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Course Details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A.M. Turing Award Winners for Algorithms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What Is This Course About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What Are Algorithms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What Does It Mean to Analyze An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Comparing Time Complexity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Outline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8075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r>
              <a:rPr lang="en-US" altLang="zh-CN" sz="2800" dirty="0"/>
              <a:t>Which algorithm is superior for large n?</a:t>
            </a:r>
          </a:p>
          <a:p>
            <a:pPr lvl="1" eaLnBrk="1" hangingPunct="1"/>
            <a:r>
              <a:rPr lang="en-US" altLang="zh-CN" sz="2400" dirty="0"/>
              <a:t>T(n) for Algorithm 1 is 3n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 + 6n</a:t>
            </a:r>
            <a:r>
              <a:rPr lang="en-US" altLang="zh-CN" sz="2400" baseline="30000" dirty="0"/>
              <a:t>2 </a:t>
            </a:r>
            <a:r>
              <a:rPr lang="en-US" altLang="zh-CN" sz="2400" dirty="0"/>
              <a:t>-</a:t>
            </a:r>
            <a:r>
              <a:rPr lang="zh-CN" altLang="en-US" sz="2400" dirty="0"/>
              <a:t> </a:t>
            </a:r>
            <a:r>
              <a:rPr lang="en-US" altLang="zh-CN" sz="2400" dirty="0"/>
              <a:t>4n + 17</a:t>
            </a:r>
          </a:p>
          <a:p>
            <a:pPr lvl="1" eaLnBrk="1" hangingPunct="1"/>
            <a:r>
              <a:rPr lang="en-US" altLang="zh-CN" sz="2400" dirty="0"/>
              <a:t>T(n) for Algorithm 2 is 7n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 - 8n + 20</a:t>
            </a:r>
          </a:p>
          <a:p>
            <a:pPr eaLnBrk="1" hangingPunct="1"/>
            <a:r>
              <a:rPr lang="en-US" altLang="zh-CN" sz="2800" dirty="0"/>
              <a:t>Clearly, Algorithm 2 is superior.</a:t>
            </a: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Comparing Time Complexity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80728"/>
            <a:ext cx="6736727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832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eaLnBrk="1" hangingPunct="1"/>
            <a:r>
              <a:rPr lang="pt-BR" altLang="zh-CN" sz="2400" dirty="0"/>
              <a:t>T(n) for Algorithm 1 is 3n</a:t>
            </a:r>
            <a:r>
              <a:rPr lang="pt-BR" altLang="zh-CN" sz="2400" baseline="30000" dirty="0"/>
              <a:t>3</a:t>
            </a:r>
            <a:r>
              <a:rPr lang="pt-BR" altLang="zh-CN" sz="2400" dirty="0"/>
              <a:t> + 6n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- 4n + 17 </a:t>
            </a:r>
            <a:r>
              <a:rPr lang="en-US" altLang="zh-CN" sz="2400" dirty="0"/>
              <a:t>= </a:t>
            </a:r>
            <a:r>
              <a:rPr lang="el-GR" altLang="zh-CN" sz="2400" dirty="0"/>
              <a:t>Θ</a:t>
            </a:r>
            <a:r>
              <a:rPr lang="en-US" altLang="zh-CN" sz="2400" dirty="0"/>
              <a:t>(n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) </a:t>
            </a:r>
            <a:endParaRPr lang="pt-BR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Asymptotic Analysis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897458"/>
            <a:ext cx="5040559" cy="285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804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eaLnBrk="1" hangingPunct="1"/>
            <a:r>
              <a:rPr lang="pt-BR" altLang="zh-CN" sz="2400" dirty="0"/>
              <a:t>T(n) for Algorithm 1 is 3n</a:t>
            </a:r>
            <a:r>
              <a:rPr lang="pt-BR" altLang="zh-CN" sz="2400" baseline="30000" dirty="0"/>
              <a:t>3</a:t>
            </a:r>
            <a:r>
              <a:rPr lang="pt-BR" altLang="zh-CN" sz="2400" dirty="0"/>
              <a:t> + 6n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- 4n + 17 </a:t>
            </a:r>
            <a:r>
              <a:rPr lang="en-US" altLang="zh-CN" sz="2400" dirty="0"/>
              <a:t>= </a:t>
            </a:r>
            <a:r>
              <a:rPr lang="el-GR" altLang="zh-CN" sz="2400" dirty="0"/>
              <a:t>Θ</a:t>
            </a:r>
            <a:r>
              <a:rPr lang="en-US" altLang="zh-CN" sz="2400" dirty="0"/>
              <a:t>(n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) </a:t>
            </a:r>
            <a:endParaRPr lang="pt-BR" altLang="zh-CN" sz="2400" dirty="0"/>
          </a:p>
          <a:p>
            <a:pPr eaLnBrk="1" hangingPunct="1"/>
            <a:r>
              <a:rPr lang="pt-BR" altLang="zh-CN" sz="2400" dirty="0"/>
              <a:t>T(n) for Algorithm 2 is 7n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- 8n + 20 </a:t>
            </a:r>
            <a:r>
              <a:rPr lang="en-US" altLang="zh-CN" sz="2400" dirty="0"/>
              <a:t>= </a:t>
            </a:r>
            <a:r>
              <a:rPr lang="el-GR" altLang="zh-CN" sz="2400" dirty="0"/>
              <a:t>Θ</a:t>
            </a:r>
            <a:r>
              <a:rPr lang="en-US" altLang="zh-CN" sz="2400" dirty="0"/>
              <a:t>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 </a:t>
            </a:r>
            <a:endParaRPr lang="pt-BR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Asymptotic Analysis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897458"/>
            <a:ext cx="5040559" cy="285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661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eaLnBrk="1" hangingPunct="1"/>
            <a:r>
              <a:rPr lang="pt-BR" altLang="zh-CN" sz="2400" dirty="0"/>
              <a:t>T(n) for Algorithm 1 is 3n</a:t>
            </a:r>
            <a:r>
              <a:rPr lang="pt-BR" altLang="zh-CN" sz="2400" baseline="30000" dirty="0"/>
              <a:t>3</a:t>
            </a:r>
            <a:r>
              <a:rPr lang="pt-BR" altLang="zh-CN" sz="2400" dirty="0"/>
              <a:t> + 6n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- 4n + 17 </a:t>
            </a:r>
            <a:r>
              <a:rPr lang="en-US" altLang="zh-CN" sz="2400" dirty="0"/>
              <a:t>= </a:t>
            </a:r>
            <a:r>
              <a:rPr lang="el-GR" altLang="zh-CN" sz="2400" dirty="0"/>
              <a:t>Θ</a:t>
            </a:r>
            <a:r>
              <a:rPr lang="en-US" altLang="zh-CN" sz="2400" dirty="0"/>
              <a:t>(n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) </a:t>
            </a:r>
            <a:endParaRPr lang="pt-BR" altLang="zh-CN" sz="2400" dirty="0"/>
          </a:p>
          <a:p>
            <a:pPr eaLnBrk="1" hangingPunct="1"/>
            <a:r>
              <a:rPr lang="pt-BR" altLang="zh-CN" sz="2400" dirty="0"/>
              <a:t>T(n) for Algorithm 2 is 7n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- 8n + 20 </a:t>
            </a:r>
            <a:r>
              <a:rPr lang="en-US" altLang="zh-CN" sz="2400" dirty="0"/>
              <a:t>= </a:t>
            </a:r>
            <a:r>
              <a:rPr lang="el-GR" altLang="zh-CN" sz="2400" dirty="0"/>
              <a:t>Θ</a:t>
            </a:r>
            <a:r>
              <a:rPr lang="en-US" altLang="zh-CN" sz="2400" dirty="0"/>
              <a:t>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 </a:t>
            </a:r>
            <a:endParaRPr lang="pt-BR" altLang="zh-CN" sz="2400" dirty="0"/>
          </a:p>
          <a:p>
            <a:pPr marL="0" indent="0" eaLnBrk="1" hangingPunct="1">
              <a:buNone/>
            </a:pPr>
            <a:r>
              <a:rPr lang="el-GR" altLang="zh-CN" sz="2400" dirty="0">
                <a:solidFill>
                  <a:srgbClr val="0070C0"/>
                </a:solidFill>
              </a:rPr>
              <a:t>Θ</a:t>
            </a:r>
            <a:r>
              <a:rPr lang="pt-BR" altLang="zh-CN" sz="2400" dirty="0">
                <a:solidFill>
                  <a:srgbClr val="0070C0"/>
                </a:solidFill>
              </a:rPr>
              <a:t>-notation</a:t>
            </a:r>
          </a:p>
          <a:p>
            <a:pPr eaLnBrk="1" hangingPunct="1"/>
            <a:r>
              <a:rPr lang="en-US" altLang="zh-CN" sz="2400" dirty="0"/>
              <a:t>Drop low-order terms; </a:t>
            </a:r>
            <a:r>
              <a:rPr lang="en-US" altLang="zh-CN" sz="2400" dirty="0" err="1"/>
              <a:t>ingore</a:t>
            </a:r>
            <a:r>
              <a:rPr lang="en-US" altLang="zh-CN" sz="2400" dirty="0"/>
              <a:t> leading constants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Asymptotic Analysis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897458"/>
            <a:ext cx="5040559" cy="285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96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3" name="组合 7"/>
          <p:cNvGrpSpPr>
            <a:grpSpLocks/>
          </p:cNvGrpSpPr>
          <p:nvPr/>
        </p:nvGrpSpPr>
        <p:grpSpPr bwMode="auto">
          <a:xfrm>
            <a:off x="-36513" y="1154113"/>
            <a:ext cx="9482138" cy="5299075"/>
            <a:chOff x="-21472" y="956716"/>
            <a:chExt cx="9482462" cy="5299294"/>
          </a:xfrm>
        </p:grpSpPr>
        <p:pic>
          <p:nvPicPr>
            <p:cNvPr id="20484" name="Picture 4" descr="H:\异性内真5拷贝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1" r="4570"/>
            <a:stretch>
              <a:fillRect/>
            </a:stretch>
          </p:blipFill>
          <p:spPr bwMode="auto">
            <a:xfrm>
              <a:off x="1174398" y="964407"/>
              <a:ext cx="1102047" cy="1316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5" name="Text Box 14" descr="蓝色面巾纸"/>
            <p:cNvSpPr txBox="1">
              <a:spLocks noChangeArrowheads="1"/>
            </p:cNvSpPr>
            <p:nvPr/>
          </p:nvSpPr>
          <p:spPr bwMode="auto">
            <a:xfrm>
              <a:off x="28856" y="2295551"/>
              <a:ext cx="1122751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>
                      <a:alphaModFix amt="90000"/>
                    </a:blip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600">
                  <a:latin typeface="仿宋_GB2312"/>
                  <a:ea typeface="仿宋_GB2312"/>
                  <a:cs typeface="仿宋_GB2312"/>
                </a:rPr>
                <a:t>李未教授</a:t>
              </a:r>
            </a:p>
          </p:txBody>
        </p:sp>
        <p:sp>
          <p:nvSpPr>
            <p:cNvPr id="20486" name="Text Box 15" descr="蓝色面巾纸"/>
            <p:cNvSpPr txBox="1">
              <a:spLocks noChangeArrowheads="1"/>
            </p:cNvSpPr>
            <p:nvPr/>
          </p:nvSpPr>
          <p:spPr bwMode="auto">
            <a:xfrm>
              <a:off x="1037309" y="2295549"/>
              <a:ext cx="136048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>
                      <a:alphaModFix amt="90000"/>
                    </a:blip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600">
                  <a:latin typeface="仿宋_GB2312"/>
                  <a:ea typeface="仿宋_GB2312"/>
                  <a:cs typeface="仿宋_GB2312"/>
                </a:rPr>
                <a:t>马殿富教授</a:t>
              </a:r>
            </a:p>
          </p:txBody>
        </p:sp>
        <p:sp>
          <p:nvSpPr>
            <p:cNvPr id="20487" name="Text Box 16" descr="蓝色面巾纸"/>
            <p:cNvSpPr txBox="1">
              <a:spLocks noChangeArrowheads="1"/>
            </p:cNvSpPr>
            <p:nvPr/>
          </p:nvSpPr>
          <p:spPr bwMode="auto">
            <a:xfrm>
              <a:off x="2210985" y="2295553"/>
              <a:ext cx="132785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>
                      <a:alphaModFix amt="90000"/>
                    </a:blip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600">
                  <a:latin typeface="仿宋_GB2312"/>
                  <a:ea typeface="仿宋_GB2312"/>
                  <a:cs typeface="仿宋_GB2312"/>
                </a:rPr>
                <a:t>吕卫锋教授</a:t>
              </a:r>
            </a:p>
          </p:txBody>
        </p:sp>
        <p:sp>
          <p:nvSpPr>
            <p:cNvPr id="20488" name="Text Box 17" descr="蓝色面巾纸"/>
            <p:cNvSpPr txBox="1">
              <a:spLocks noChangeArrowheads="1"/>
            </p:cNvSpPr>
            <p:nvPr/>
          </p:nvSpPr>
          <p:spPr bwMode="auto">
            <a:xfrm>
              <a:off x="3349430" y="2295555"/>
              <a:ext cx="132090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>
                      <a:alphaModFix amt="90000"/>
                    </a:blip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600">
                  <a:latin typeface="仿宋_GB2312"/>
                  <a:ea typeface="仿宋_GB2312"/>
                  <a:cs typeface="仿宋_GB2312"/>
                </a:rPr>
                <a:t>尹宝林教授</a:t>
              </a:r>
            </a:p>
          </p:txBody>
        </p:sp>
        <p:sp>
          <p:nvSpPr>
            <p:cNvPr id="20489" name="Text Box 31" descr="蓝色面巾纸"/>
            <p:cNvSpPr txBox="1">
              <a:spLocks noChangeArrowheads="1"/>
            </p:cNvSpPr>
            <p:nvPr/>
          </p:nvSpPr>
          <p:spPr bwMode="auto">
            <a:xfrm>
              <a:off x="7978573" y="2291377"/>
              <a:ext cx="1033002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>
                      <a:alphaModFix amt="90000"/>
                    </a:blip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600">
                  <a:latin typeface="仿宋_GB2312"/>
                  <a:ea typeface="仿宋_GB2312"/>
                  <a:cs typeface="仿宋_GB2312"/>
                </a:rPr>
                <a:t>许可教授</a:t>
              </a:r>
            </a:p>
          </p:txBody>
        </p:sp>
        <p:sp>
          <p:nvSpPr>
            <p:cNvPr id="20490" name="Text Box 31" descr="蓝色面巾纸"/>
            <p:cNvSpPr txBox="1">
              <a:spLocks noChangeArrowheads="1"/>
            </p:cNvSpPr>
            <p:nvPr/>
          </p:nvSpPr>
          <p:spPr bwMode="auto">
            <a:xfrm>
              <a:off x="4501117" y="2295552"/>
              <a:ext cx="13589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>
                      <a:alphaModFix amt="90000"/>
                    </a:blip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600">
                  <a:latin typeface="仿宋_GB2312"/>
                  <a:ea typeface="仿宋_GB2312"/>
                  <a:cs typeface="仿宋_GB2312"/>
                </a:rPr>
                <a:t>蔡维德教授</a:t>
              </a:r>
            </a:p>
          </p:txBody>
        </p:sp>
        <p:pic>
          <p:nvPicPr>
            <p:cNvPr id="20491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81" y="963460"/>
              <a:ext cx="1016400" cy="1317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2" name="图片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1697" y="963459"/>
              <a:ext cx="997077" cy="131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3" name="图片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4695" y="956716"/>
              <a:ext cx="1068999" cy="1324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4" name="图片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154" y="976668"/>
              <a:ext cx="994447" cy="1304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5" name="图片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2426" y="976666"/>
              <a:ext cx="1103959" cy="1304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7" name="Text Box 31" descr="蓝色面巾纸"/>
            <p:cNvSpPr txBox="1">
              <a:spLocks noChangeArrowheads="1"/>
            </p:cNvSpPr>
            <p:nvPr/>
          </p:nvSpPr>
          <p:spPr bwMode="auto">
            <a:xfrm>
              <a:off x="5548264" y="2290641"/>
              <a:ext cx="13589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>
                      <a:alphaModFix amt="90000"/>
                    </a:blip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600">
                  <a:latin typeface="仿宋_GB2312"/>
                  <a:ea typeface="仿宋_GB2312"/>
                  <a:cs typeface="仿宋_GB2312"/>
                </a:rPr>
                <a:t>马世龙教授</a:t>
              </a:r>
            </a:p>
          </p:txBody>
        </p:sp>
        <p:pic>
          <p:nvPicPr>
            <p:cNvPr id="20498" name="图片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2921" y="976666"/>
              <a:ext cx="1003903" cy="1304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9" name="Text Box 31" descr="蓝色面巾纸"/>
            <p:cNvSpPr txBox="1">
              <a:spLocks noChangeArrowheads="1"/>
            </p:cNvSpPr>
            <p:nvPr/>
          </p:nvSpPr>
          <p:spPr bwMode="auto">
            <a:xfrm>
              <a:off x="6703558" y="2295560"/>
              <a:ext cx="13589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>
                      <a:alphaModFix amt="90000"/>
                    </a:blip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600">
                  <a:latin typeface="仿宋_GB2312"/>
                  <a:ea typeface="仿宋_GB2312"/>
                  <a:cs typeface="仿宋_GB2312"/>
                </a:rPr>
                <a:t>张玉平教授</a:t>
              </a:r>
            </a:p>
          </p:txBody>
        </p:sp>
        <p:sp>
          <p:nvSpPr>
            <p:cNvPr id="20500" name="Text Box 18" descr="蓝色面巾纸"/>
            <p:cNvSpPr txBox="1">
              <a:spLocks noChangeArrowheads="1"/>
            </p:cNvSpPr>
            <p:nvPr/>
          </p:nvSpPr>
          <p:spPr bwMode="auto">
            <a:xfrm>
              <a:off x="72282" y="4118158"/>
              <a:ext cx="109564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>
                      <a:alphaModFix amt="90000"/>
                    </a:blip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600">
                  <a:latin typeface="仿宋_GB2312"/>
                  <a:ea typeface="仿宋_GB2312"/>
                  <a:cs typeface="仿宋_GB2312"/>
                </a:rPr>
                <a:t>张辉教授</a:t>
              </a:r>
            </a:p>
          </p:txBody>
        </p:sp>
        <p:sp>
          <p:nvSpPr>
            <p:cNvPr id="20501" name="Text Box 19" descr="蓝色面巾纸"/>
            <p:cNvSpPr txBox="1">
              <a:spLocks noChangeArrowheads="1"/>
            </p:cNvSpPr>
            <p:nvPr/>
          </p:nvSpPr>
          <p:spPr bwMode="auto">
            <a:xfrm>
              <a:off x="1168386" y="4118906"/>
              <a:ext cx="105697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>
                      <a:alphaModFix amt="90000"/>
                    </a:blip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600">
                  <a:latin typeface="仿宋_GB2312"/>
                  <a:ea typeface="仿宋_GB2312"/>
                  <a:cs typeface="仿宋_GB2312"/>
                </a:rPr>
                <a:t>郎波教授</a:t>
              </a:r>
            </a:p>
          </p:txBody>
        </p:sp>
        <p:sp>
          <p:nvSpPr>
            <p:cNvPr id="20502" name="Text Box 20" descr="蓝色面巾纸"/>
            <p:cNvSpPr txBox="1">
              <a:spLocks noChangeArrowheads="1"/>
            </p:cNvSpPr>
            <p:nvPr/>
          </p:nvSpPr>
          <p:spPr bwMode="auto">
            <a:xfrm>
              <a:off x="3291096" y="4118158"/>
              <a:ext cx="1362272" cy="338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>
                      <a:alphaModFix amt="90000"/>
                    </a:blip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600">
                  <a:latin typeface="仿宋_GB2312"/>
                  <a:ea typeface="仿宋_GB2312"/>
                  <a:cs typeface="仿宋_GB2312"/>
                </a:rPr>
                <a:t>吴文峻教授</a:t>
              </a:r>
            </a:p>
          </p:txBody>
        </p:sp>
        <p:sp>
          <p:nvSpPr>
            <p:cNvPr id="20503" name="Text Box 22" descr="蓝色面巾纸"/>
            <p:cNvSpPr txBox="1">
              <a:spLocks noChangeArrowheads="1"/>
            </p:cNvSpPr>
            <p:nvPr/>
          </p:nvSpPr>
          <p:spPr bwMode="auto">
            <a:xfrm>
              <a:off x="7807125" y="4109074"/>
              <a:ext cx="15113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>
                      <a:alphaModFix amt="90000"/>
                    </a:blip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600">
                  <a:latin typeface="仿宋_GB2312"/>
                  <a:ea typeface="仿宋_GB2312"/>
                  <a:cs typeface="仿宋_GB2312"/>
                </a:rPr>
                <a:t>童咏昕副教授</a:t>
              </a:r>
            </a:p>
          </p:txBody>
        </p:sp>
        <p:sp>
          <p:nvSpPr>
            <p:cNvPr id="20504" name="Text Box 23" descr="蓝色面巾纸"/>
            <p:cNvSpPr txBox="1">
              <a:spLocks noChangeArrowheads="1"/>
            </p:cNvSpPr>
            <p:nvPr/>
          </p:nvSpPr>
          <p:spPr bwMode="auto">
            <a:xfrm>
              <a:off x="4456681" y="4118155"/>
              <a:ext cx="18288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>
                      <a:alphaModFix amt="90000"/>
                    </a:blip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600">
                  <a:latin typeface="仿宋_GB2312"/>
                  <a:ea typeface="仿宋_GB2312"/>
                  <a:cs typeface="仿宋_GB2312"/>
                </a:rPr>
                <a:t>朱皞罡教授</a:t>
              </a:r>
            </a:p>
          </p:txBody>
        </p:sp>
        <p:sp>
          <p:nvSpPr>
            <p:cNvPr id="20505" name="Text Box 24" descr="蓝色面巾纸"/>
            <p:cNvSpPr txBox="1">
              <a:spLocks noChangeArrowheads="1"/>
            </p:cNvSpPr>
            <p:nvPr/>
          </p:nvSpPr>
          <p:spPr bwMode="auto">
            <a:xfrm>
              <a:off x="2291025" y="4118158"/>
              <a:ext cx="111482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>
                      <a:alphaModFix amt="90000"/>
                    </a:blip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600">
                  <a:latin typeface="仿宋_GB2312"/>
                  <a:ea typeface="仿宋_GB2312"/>
                  <a:cs typeface="仿宋_GB2312"/>
                </a:rPr>
                <a:t>杨钦教授</a:t>
              </a:r>
            </a:p>
          </p:txBody>
        </p:sp>
        <p:sp>
          <p:nvSpPr>
            <p:cNvPr id="20506" name="Text Box 25" descr="蓝色面巾纸"/>
            <p:cNvSpPr txBox="1">
              <a:spLocks noChangeArrowheads="1"/>
            </p:cNvSpPr>
            <p:nvPr/>
          </p:nvSpPr>
          <p:spPr bwMode="auto">
            <a:xfrm>
              <a:off x="5544273" y="4118155"/>
              <a:ext cx="151212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>
                      <a:alphaModFix amt="90000"/>
                    </a:blip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600">
                  <a:latin typeface="仿宋_GB2312"/>
                  <a:ea typeface="仿宋_GB2312"/>
                  <a:cs typeface="仿宋_GB2312"/>
                </a:rPr>
                <a:t>诸彤宇副教授</a:t>
              </a:r>
            </a:p>
          </p:txBody>
        </p:sp>
        <p:pic>
          <p:nvPicPr>
            <p:cNvPr id="20507" name="图片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14" y="2823312"/>
              <a:ext cx="992324" cy="1297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8" name="图片 3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052" y="2819300"/>
              <a:ext cx="981148" cy="1297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9" name="图片 3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9606" y="2819300"/>
              <a:ext cx="1020482" cy="1297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0" name="图片 3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9089" y="2827117"/>
              <a:ext cx="992324" cy="1300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1" name="图片 3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4406" y="2822073"/>
              <a:ext cx="970699" cy="1294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2" name="图片 3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3568" y="2827117"/>
              <a:ext cx="1009102" cy="1289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3" name="图片 3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2584" y="2827117"/>
              <a:ext cx="990297" cy="1289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15" name="Text Box 25" descr="蓝色面巾纸"/>
            <p:cNvSpPr txBox="1">
              <a:spLocks noChangeArrowheads="1"/>
            </p:cNvSpPr>
            <p:nvPr/>
          </p:nvSpPr>
          <p:spPr bwMode="auto">
            <a:xfrm>
              <a:off x="6768544" y="4113236"/>
              <a:ext cx="151212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>
                      <a:alphaModFix amt="90000"/>
                    </a:blip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600">
                  <a:latin typeface="仿宋_GB2312"/>
                  <a:ea typeface="仿宋_GB2312"/>
                  <a:cs typeface="仿宋_GB2312"/>
                </a:rPr>
                <a:t>丁嵘副教授</a:t>
              </a:r>
            </a:p>
          </p:txBody>
        </p:sp>
        <p:sp>
          <p:nvSpPr>
            <p:cNvPr id="20516" name="Text Box 18" descr="蓝色面巾纸"/>
            <p:cNvSpPr txBox="1">
              <a:spLocks noChangeArrowheads="1"/>
            </p:cNvSpPr>
            <p:nvPr/>
          </p:nvSpPr>
          <p:spPr bwMode="auto">
            <a:xfrm>
              <a:off x="-21472" y="5912546"/>
              <a:ext cx="122381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>
                      <a:alphaModFix amt="90000"/>
                    </a:blip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600">
                  <a:latin typeface="仿宋_GB2312"/>
                  <a:ea typeface="仿宋_GB2312"/>
                  <a:cs typeface="仿宋_GB2312"/>
                </a:rPr>
                <a:t>刘瑞副教授</a:t>
              </a:r>
            </a:p>
          </p:txBody>
        </p:sp>
        <p:sp>
          <p:nvSpPr>
            <p:cNvPr id="20517" name="Text Box 19" descr="蓝色面巾纸"/>
            <p:cNvSpPr txBox="1">
              <a:spLocks noChangeArrowheads="1"/>
            </p:cNvSpPr>
            <p:nvPr/>
          </p:nvSpPr>
          <p:spPr bwMode="auto">
            <a:xfrm>
              <a:off x="927496" y="5913294"/>
              <a:ext cx="1655521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>
                      <a:alphaModFix amt="90000"/>
                    </a:blip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600">
                  <a:latin typeface="仿宋_GB2312"/>
                  <a:ea typeface="仿宋_GB2312"/>
                  <a:cs typeface="仿宋_GB2312"/>
                </a:rPr>
                <a:t>刘祥龙副教授</a:t>
              </a:r>
            </a:p>
          </p:txBody>
        </p:sp>
        <p:sp>
          <p:nvSpPr>
            <p:cNvPr id="20518" name="Text Box 20" descr="蓝色面巾纸"/>
            <p:cNvSpPr txBox="1">
              <a:spLocks noChangeArrowheads="1"/>
            </p:cNvSpPr>
            <p:nvPr/>
          </p:nvSpPr>
          <p:spPr bwMode="auto">
            <a:xfrm>
              <a:off x="3305845" y="5912546"/>
              <a:ext cx="1362272" cy="338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>
                      <a:alphaModFix amt="90000"/>
                    </a:blip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600">
                  <a:latin typeface="仿宋_GB2312"/>
                  <a:ea typeface="仿宋_GB2312"/>
                  <a:cs typeface="仿宋_GB2312"/>
                </a:rPr>
                <a:t>孟宪海博士</a:t>
              </a:r>
            </a:p>
          </p:txBody>
        </p:sp>
        <p:sp>
          <p:nvSpPr>
            <p:cNvPr id="20519" name="Text Box 22" descr="蓝色面巾纸"/>
            <p:cNvSpPr txBox="1">
              <a:spLocks noChangeArrowheads="1"/>
            </p:cNvSpPr>
            <p:nvPr/>
          </p:nvSpPr>
          <p:spPr bwMode="auto">
            <a:xfrm>
              <a:off x="7949690" y="5903462"/>
              <a:ext cx="15113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>
                      <a:alphaModFix amt="90000"/>
                    </a:blip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600">
                  <a:latin typeface="仿宋_GB2312"/>
                  <a:ea typeface="仿宋_GB2312"/>
                  <a:cs typeface="仿宋_GB2312"/>
                </a:rPr>
                <a:t>王德庆博士</a:t>
              </a:r>
            </a:p>
          </p:txBody>
        </p:sp>
        <p:sp>
          <p:nvSpPr>
            <p:cNvPr id="20520" name="Text Box 23" descr="蓝色面巾纸"/>
            <p:cNvSpPr txBox="1">
              <a:spLocks noChangeArrowheads="1"/>
            </p:cNvSpPr>
            <p:nvPr/>
          </p:nvSpPr>
          <p:spPr bwMode="auto">
            <a:xfrm>
              <a:off x="4510758" y="5912543"/>
              <a:ext cx="125242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>
                      <a:alphaModFix amt="90000"/>
                    </a:blip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600">
                  <a:latin typeface="仿宋_GB2312"/>
                  <a:ea typeface="仿宋_GB2312"/>
                  <a:cs typeface="仿宋_GB2312"/>
                </a:rPr>
                <a:t>李吉刚博士</a:t>
              </a:r>
            </a:p>
          </p:txBody>
        </p:sp>
        <p:sp>
          <p:nvSpPr>
            <p:cNvPr id="20521" name="Text Box 24" descr="蓝色面巾纸"/>
            <p:cNvSpPr txBox="1">
              <a:spLocks noChangeArrowheads="1"/>
            </p:cNvSpPr>
            <p:nvPr/>
          </p:nvSpPr>
          <p:spPr bwMode="auto">
            <a:xfrm>
              <a:off x="2276277" y="5912546"/>
              <a:ext cx="12360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>
                      <a:alphaModFix amt="90000"/>
                    </a:blip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600">
                  <a:latin typeface="仿宋_GB2312"/>
                  <a:ea typeface="仿宋_GB2312"/>
                  <a:cs typeface="仿宋_GB2312"/>
                </a:rPr>
                <a:t>吕江花博士</a:t>
              </a:r>
            </a:p>
          </p:txBody>
        </p:sp>
        <p:sp>
          <p:nvSpPr>
            <p:cNvPr id="20522" name="Text Box 25" descr="蓝色面巾纸"/>
            <p:cNvSpPr txBox="1">
              <a:spLocks noChangeArrowheads="1"/>
            </p:cNvSpPr>
            <p:nvPr/>
          </p:nvSpPr>
          <p:spPr bwMode="auto">
            <a:xfrm>
              <a:off x="5519694" y="5912543"/>
              <a:ext cx="1510371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>
                      <a:alphaModFix amt="90000"/>
                    </a:blip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600">
                  <a:latin typeface="仿宋_GB2312"/>
                  <a:ea typeface="仿宋_GB2312"/>
                  <a:cs typeface="仿宋_GB2312"/>
                </a:rPr>
                <a:t>罗杰博士</a:t>
              </a:r>
            </a:p>
          </p:txBody>
        </p:sp>
        <p:sp>
          <p:nvSpPr>
            <p:cNvPr id="20523" name="Text Box 25" descr="蓝色面巾纸"/>
            <p:cNvSpPr txBox="1">
              <a:spLocks noChangeArrowheads="1"/>
            </p:cNvSpPr>
            <p:nvPr/>
          </p:nvSpPr>
          <p:spPr bwMode="auto">
            <a:xfrm>
              <a:off x="6822621" y="5917456"/>
              <a:ext cx="151212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>
                      <a:alphaModFix amt="90000"/>
                    </a:blip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600">
                  <a:latin typeface="仿宋_GB2312"/>
                  <a:ea typeface="仿宋_GB2312"/>
                  <a:cs typeface="仿宋_GB2312"/>
                </a:rPr>
                <a:t>杜博文博士</a:t>
              </a:r>
            </a:p>
          </p:txBody>
        </p:sp>
        <p:pic>
          <p:nvPicPr>
            <p:cNvPr id="20524" name="图片 48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14" y="4613688"/>
              <a:ext cx="993299" cy="1289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5" name="图片 49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8561" y="4618609"/>
              <a:ext cx="1037923" cy="1308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6" name="图片 50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9262" y="4633176"/>
              <a:ext cx="1214660" cy="1289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7" name="图片 51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9089" y="4629434"/>
              <a:ext cx="992324" cy="1287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8" name="图片 52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1064" y="4619044"/>
              <a:ext cx="1029730" cy="1294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9" name="图片 53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9844" y="4629434"/>
              <a:ext cx="1002826" cy="1300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0" name="图片 54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8176" y="4620623"/>
              <a:ext cx="992324" cy="1287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1" name="图片 55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1247" y="4636228"/>
              <a:ext cx="987249" cy="1290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Faculty Members in SKLSDE</a:t>
            </a:r>
            <a:endParaRPr lang="en-US" altLang="zh-CN" dirty="0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22FBE707-E0D8-48D9-BA38-FFC84D181220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2"/>
          <a:stretch/>
        </p:blipFill>
        <p:spPr>
          <a:xfrm>
            <a:off x="8015319" y="3040623"/>
            <a:ext cx="949169" cy="128948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8F1120B9-1836-47AE-8774-C901DE50E21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253" y="1174062"/>
            <a:ext cx="955235" cy="1304625"/>
          </a:xfrm>
          <a:prstGeom prst="rect">
            <a:avLst/>
          </a:prstGeom>
          <a:ln w="31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32518400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eaLnBrk="1" hangingPunct="1"/>
            <a:r>
              <a:rPr lang="pt-BR" altLang="zh-CN" sz="2400" dirty="0"/>
              <a:t>T(n) for Algorithm 1 is 3n</a:t>
            </a:r>
            <a:r>
              <a:rPr lang="pt-BR" altLang="zh-CN" sz="2400" baseline="30000" dirty="0"/>
              <a:t>3</a:t>
            </a:r>
            <a:r>
              <a:rPr lang="pt-BR" altLang="zh-CN" sz="2400" dirty="0"/>
              <a:t> + 6n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- 4n + 17 </a:t>
            </a:r>
            <a:r>
              <a:rPr lang="en-US" altLang="zh-CN" sz="2400" dirty="0"/>
              <a:t>= </a:t>
            </a:r>
            <a:r>
              <a:rPr lang="el-GR" altLang="zh-CN" sz="2400" dirty="0"/>
              <a:t>Θ</a:t>
            </a:r>
            <a:r>
              <a:rPr lang="en-US" altLang="zh-CN" sz="2400" dirty="0"/>
              <a:t>(n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) </a:t>
            </a:r>
            <a:endParaRPr lang="pt-BR" altLang="zh-CN" sz="2400" dirty="0"/>
          </a:p>
          <a:p>
            <a:pPr eaLnBrk="1" hangingPunct="1"/>
            <a:r>
              <a:rPr lang="pt-BR" altLang="zh-CN" sz="2400" dirty="0"/>
              <a:t>T(n) for Algorithm 2 is 7n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- 8n + 20 </a:t>
            </a:r>
            <a:r>
              <a:rPr lang="en-US" altLang="zh-CN" sz="2400" dirty="0"/>
              <a:t>= </a:t>
            </a:r>
            <a:r>
              <a:rPr lang="el-GR" altLang="zh-CN" sz="2400" dirty="0"/>
              <a:t>Θ</a:t>
            </a:r>
            <a:r>
              <a:rPr lang="en-US" altLang="zh-CN" sz="2400" dirty="0"/>
              <a:t>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 </a:t>
            </a:r>
            <a:endParaRPr lang="pt-BR" altLang="zh-CN" sz="2400" dirty="0"/>
          </a:p>
          <a:p>
            <a:pPr marL="0" indent="0" eaLnBrk="1" hangingPunct="1">
              <a:buNone/>
            </a:pPr>
            <a:r>
              <a:rPr lang="el-GR" altLang="zh-CN" sz="2400" dirty="0">
                <a:solidFill>
                  <a:srgbClr val="0070C0"/>
                </a:solidFill>
              </a:rPr>
              <a:t>Θ</a:t>
            </a:r>
            <a:r>
              <a:rPr lang="pt-BR" altLang="zh-CN" sz="2400" dirty="0">
                <a:solidFill>
                  <a:srgbClr val="0070C0"/>
                </a:solidFill>
              </a:rPr>
              <a:t>-notation</a:t>
            </a:r>
          </a:p>
          <a:p>
            <a:pPr eaLnBrk="1" hangingPunct="1"/>
            <a:r>
              <a:rPr lang="en-US" altLang="zh-CN" sz="2400" dirty="0"/>
              <a:t>Drop low-order terms; </a:t>
            </a:r>
            <a:r>
              <a:rPr lang="en-US" altLang="zh-CN" sz="2400" dirty="0" err="1"/>
              <a:t>ingore</a:t>
            </a:r>
            <a:r>
              <a:rPr lang="en-US" altLang="zh-CN" sz="2400" dirty="0"/>
              <a:t> leading constants</a:t>
            </a:r>
          </a:p>
          <a:p>
            <a:pPr eaLnBrk="1" hangingPunct="1"/>
            <a:r>
              <a:rPr lang="en-US" altLang="zh-CN" sz="2400" dirty="0"/>
              <a:t>Look at growth of T(n) as n→∞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Asymptotic Analysis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897458"/>
            <a:ext cx="5040559" cy="285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775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eaLnBrk="1" hangingPunct="1"/>
            <a:r>
              <a:rPr lang="pt-BR" altLang="zh-CN" sz="2400" dirty="0"/>
              <a:t>T(n) for Algorithm 1 is 3n</a:t>
            </a:r>
            <a:r>
              <a:rPr lang="pt-BR" altLang="zh-CN" sz="2400" baseline="30000" dirty="0"/>
              <a:t>3</a:t>
            </a:r>
            <a:r>
              <a:rPr lang="pt-BR" altLang="zh-CN" sz="2400" dirty="0"/>
              <a:t> + 6n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- 4n + 17 </a:t>
            </a:r>
            <a:r>
              <a:rPr lang="en-US" altLang="zh-CN" sz="2400" dirty="0"/>
              <a:t>= </a:t>
            </a:r>
            <a:r>
              <a:rPr lang="el-GR" altLang="zh-CN" sz="2400" dirty="0"/>
              <a:t>Θ</a:t>
            </a:r>
            <a:r>
              <a:rPr lang="en-US" altLang="zh-CN" sz="2400" dirty="0"/>
              <a:t>(n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) </a:t>
            </a:r>
            <a:endParaRPr lang="pt-BR" altLang="zh-CN" sz="2400" dirty="0"/>
          </a:p>
          <a:p>
            <a:pPr eaLnBrk="1" hangingPunct="1"/>
            <a:r>
              <a:rPr lang="pt-BR" altLang="zh-CN" sz="2400" dirty="0"/>
              <a:t>T(n) for Algorithm 2 is 7n</a:t>
            </a:r>
            <a:r>
              <a:rPr lang="pt-BR" altLang="zh-CN" sz="2400" baseline="30000" dirty="0"/>
              <a:t>2</a:t>
            </a:r>
            <a:r>
              <a:rPr lang="pt-BR" altLang="zh-CN" sz="2400" dirty="0"/>
              <a:t> - 8n + 20 </a:t>
            </a:r>
            <a:r>
              <a:rPr lang="en-US" altLang="zh-CN" sz="2400" dirty="0"/>
              <a:t>= </a:t>
            </a:r>
            <a:r>
              <a:rPr lang="el-GR" altLang="zh-CN" sz="2400" dirty="0"/>
              <a:t>Θ</a:t>
            </a:r>
            <a:r>
              <a:rPr lang="en-US" altLang="zh-CN" sz="2400" dirty="0"/>
              <a:t>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 </a:t>
            </a:r>
            <a:endParaRPr lang="pt-BR" altLang="zh-CN" sz="2400" dirty="0"/>
          </a:p>
          <a:p>
            <a:pPr marL="0" indent="0" eaLnBrk="1" hangingPunct="1">
              <a:buNone/>
            </a:pPr>
            <a:r>
              <a:rPr lang="el-GR" altLang="zh-CN" sz="2400" dirty="0">
                <a:solidFill>
                  <a:srgbClr val="0070C0"/>
                </a:solidFill>
              </a:rPr>
              <a:t>Θ</a:t>
            </a:r>
            <a:r>
              <a:rPr lang="pt-BR" altLang="zh-CN" sz="2400" dirty="0">
                <a:solidFill>
                  <a:srgbClr val="0070C0"/>
                </a:solidFill>
              </a:rPr>
              <a:t>-notation</a:t>
            </a:r>
          </a:p>
          <a:p>
            <a:pPr eaLnBrk="1" hangingPunct="1"/>
            <a:r>
              <a:rPr lang="en-US" altLang="zh-CN" sz="2400" dirty="0"/>
              <a:t>Drop low-order terms; ignore leading constants</a:t>
            </a:r>
          </a:p>
          <a:p>
            <a:pPr eaLnBrk="1" hangingPunct="1"/>
            <a:r>
              <a:rPr lang="en-US" altLang="zh-CN" sz="2400" dirty="0"/>
              <a:t>Look at growth of T(n) as n→∞</a:t>
            </a:r>
          </a:p>
          <a:p>
            <a:pPr eaLnBrk="1" hangingPunct="1"/>
            <a:r>
              <a:rPr lang="en-US" altLang="zh-CN" sz="2400" dirty="0"/>
              <a:t>When n is large enough, a </a:t>
            </a:r>
            <a:r>
              <a:rPr lang="el-GR" altLang="zh-CN" sz="2400" dirty="0"/>
              <a:t>Θ</a:t>
            </a:r>
            <a:r>
              <a:rPr lang="en-US" altLang="zh-CN" sz="2400" dirty="0"/>
              <a:t>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 algorithm </a:t>
            </a:r>
            <a:r>
              <a:rPr lang="en-US" altLang="zh-CN" sz="2400" dirty="0">
                <a:solidFill>
                  <a:srgbClr val="FF0000"/>
                </a:solidFill>
              </a:rPr>
              <a:t>always</a:t>
            </a:r>
            <a:r>
              <a:rPr lang="en-US" altLang="zh-CN" sz="2400" dirty="0"/>
              <a:t> beats a </a:t>
            </a:r>
            <a:r>
              <a:rPr lang="el-GR" altLang="zh-CN" sz="2400" dirty="0"/>
              <a:t>Θ</a:t>
            </a:r>
            <a:r>
              <a:rPr lang="en-US" altLang="zh-CN" sz="2400" dirty="0"/>
              <a:t>(n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) algorithm</a:t>
            </a: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Asymptotic Analysis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897458"/>
            <a:ext cx="5040559" cy="285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924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Merge Sort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96752"/>
            <a:ext cx="8856538" cy="45362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432172" y="5164356"/>
            <a:ext cx="8388300" cy="424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5172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Merge Sort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96752"/>
            <a:ext cx="8856538" cy="453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39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Merge two sorted arrays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74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98563" y="1844824"/>
            <a:ext cx="6346873" cy="792088"/>
            <a:chOff x="-1908720" y="2996952"/>
            <a:chExt cx="6346873" cy="792088"/>
          </a:xfrm>
        </p:grpSpPr>
        <p:sp>
          <p:nvSpPr>
            <p:cNvPr id="3" name="矩形 2"/>
            <p:cNvSpPr/>
            <p:nvPr/>
          </p:nvSpPr>
          <p:spPr bwMode="auto">
            <a:xfrm>
              <a:off x="-1908720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-1100655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-324544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469060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268285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2076350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852461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3646065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sp>
        <p:nvSpPr>
          <p:cNvPr id="13" name="矩形 12"/>
          <p:cNvSpPr/>
          <p:nvPr/>
        </p:nvSpPr>
        <p:spPr bwMode="auto">
          <a:xfrm>
            <a:off x="606475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1398563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190651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982739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369172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6161260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953348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745436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7091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Merge two sorted arrays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75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98563" y="1844824"/>
            <a:ext cx="6346873" cy="792088"/>
            <a:chOff x="-1908720" y="2996952"/>
            <a:chExt cx="6346873" cy="792088"/>
          </a:xfrm>
        </p:grpSpPr>
        <p:sp>
          <p:nvSpPr>
            <p:cNvPr id="3" name="矩形 2"/>
            <p:cNvSpPr/>
            <p:nvPr/>
          </p:nvSpPr>
          <p:spPr bwMode="auto">
            <a:xfrm>
              <a:off x="-1908720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2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-1100655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-324544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469060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268285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2076350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852461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3646065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sp>
        <p:nvSpPr>
          <p:cNvPr id="13" name="矩形 12"/>
          <p:cNvSpPr/>
          <p:nvPr/>
        </p:nvSpPr>
        <p:spPr bwMode="auto">
          <a:xfrm>
            <a:off x="606475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1398563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190651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982739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369172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6161260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953348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745436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380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Merge two sorted arrays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76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98563" y="1844824"/>
            <a:ext cx="6346873" cy="792088"/>
            <a:chOff x="-1908720" y="2996952"/>
            <a:chExt cx="6346873" cy="792088"/>
          </a:xfrm>
        </p:grpSpPr>
        <p:sp>
          <p:nvSpPr>
            <p:cNvPr id="3" name="矩形 2"/>
            <p:cNvSpPr/>
            <p:nvPr/>
          </p:nvSpPr>
          <p:spPr bwMode="auto">
            <a:xfrm>
              <a:off x="-1908720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2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-1100655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3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-324544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469060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268285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2076350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852461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3646065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sp>
        <p:nvSpPr>
          <p:cNvPr id="13" name="矩形 12"/>
          <p:cNvSpPr/>
          <p:nvPr/>
        </p:nvSpPr>
        <p:spPr bwMode="auto">
          <a:xfrm>
            <a:off x="606475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1398563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190651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982739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369172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6161260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953348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745436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30389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Merge two sorted arrays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77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98563" y="1844824"/>
            <a:ext cx="6346873" cy="792088"/>
            <a:chOff x="-1908720" y="2996952"/>
            <a:chExt cx="6346873" cy="792088"/>
          </a:xfrm>
        </p:grpSpPr>
        <p:sp>
          <p:nvSpPr>
            <p:cNvPr id="3" name="矩形 2"/>
            <p:cNvSpPr/>
            <p:nvPr/>
          </p:nvSpPr>
          <p:spPr bwMode="auto">
            <a:xfrm>
              <a:off x="-1908720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2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-1100655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3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-324544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5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469060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268285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2076350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852461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3646065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sp>
        <p:nvSpPr>
          <p:cNvPr id="13" name="矩形 12"/>
          <p:cNvSpPr/>
          <p:nvPr/>
        </p:nvSpPr>
        <p:spPr bwMode="auto">
          <a:xfrm>
            <a:off x="606475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1398563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190651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982739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369172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6161260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953348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745436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5593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Merge two sorted arrays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78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98563" y="1844824"/>
            <a:ext cx="6346873" cy="792088"/>
            <a:chOff x="-1908720" y="2996952"/>
            <a:chExt cx="6346873" cy="792088"/>
          </a:xfrm>
        </p:grpSpPr>
        <p:sp>
          <p:nvSpPr>
            <p:cNvPr id="3" name="矩形 2"/>
            <p:cNvSpPr/>
            <p:nvPr/>
          </p:nvSpPr>
          <p:spPr bwMode="auto">
            <a:xfrm>
              <a:off x="-1908720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2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-1100655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3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-324544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5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469060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6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268285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2076350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852461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3646065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sp>
        <p:nvSpPr>
          <p:cNvPr id="13" name="矩形 12"/>
          <p:cNvSpPr/>
          <p:nvPr/>
        </p:nvSpPr>
        <p:spPr bwMode="auto">
          <a:xfrm>
            <a:off x="606475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1398563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190651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982739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369172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6161260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953348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8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745436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4367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Merge two sorted arrays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79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98563" y="1844824"/>
            <a:ext cx="6346873" cy="792088"/>
            <a:chOff x="-1908720" y="2996952"/>
            <a:chExt cx="6346873" cy="792088"/>
          </a:xfrm>
        </p:grpSpPr>
        <p:sp>
          <p:nvSpPr>
            <p:cNvPr id="3" name="矩形 2"/>
            <p:cNvSpPr/>
            <p:nvPr/>
          </p:nvSpPr>
          <p:spPr bwMode="auto">
            <a:xfrm>
              <a:off x="-1908720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2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-1100655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3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-324544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5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469060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6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268285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8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2076350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852461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3646065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sp>
        <p:nvSpPr>
          <p:cNvPr id="13" name="矩形 12"/>
          <p:cNvSpPr/>
          <p:nvPr/>
        </p:nvSpPr>
        <p:spPr bwMode="auto">
          <a:xfrm>
            <a:off x="606475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1398563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190651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982739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369172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6161260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953348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745436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143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About Us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Course Details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A.M. Turing Award Winners for Algorithms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What Is This Course About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What Are Algorithms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What Does It Mean to Analyze An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200" dirty="0"/>
              <a:t>Comparing Time Complexity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Outline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40774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Merge two sorted arrays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80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98563" y="1844824"/>
            <a:ext cx="6346873" cy="792088"/>
            <a:chOff x="-1908720" y="2996952"/>
            <a:chExt cx="6346873" cy="792088"/>
          </a:xfrm>
        </p:grpSpPr>
        <p:sp>
          <p:nvSpPr>
            <p:cNvPr id="3" name="矩形 2"/>
            <p:cNvSpPr/>
            <p:nvPr/>
          </p:nvSpPr>
          <p:spPr bwMode="auto">
            <a:xfrm>
              <a:off x="-1908720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2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-1100655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3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-324544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5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469060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6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268285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8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2076350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9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852461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3646065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sp>
        <p:nvSpPr>
          <p:cNvPr id="13" name="矩形 12"/>
          <p:cNvSpPr/>
          <p:nvPr/>
        </p:nvSpPr>
        <p:spPr bwMode="auto">
          <a:xfrm>
            <a:off x="606475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1398563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190651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982739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369172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6161260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953348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745436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3495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Merge two sorted arrays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81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98563" y="1844824"/>
            <a:ext cx="6346873" cy="792088"/>
            <a:chOff x="-1908720" y="2996952"/>
            <a:chExt cx="6346873" cy="792088"/>
          </a:xfrm>
        </p:grpSpPr>
        <p:sp>
          <p:nvSpPr>
            <p:cNvPr id="3" name="矩形 2"/>
            <p:cNvSpPr/>
            <p:nvPr/>
          </p:nvSpPr>
          <p:spPr bwMode="auto">
            <a:xfrm>
              <a:off x="-1908720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2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-1100655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3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-324544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5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469060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6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268285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8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2076350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9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852461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12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3646065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sp>
        <p:nvSpPr>
          <p:cNvPr id="13" name="矩形 12"/>
          <p:cNvSpPr/>
          <p:nvPr/>
        </p:nvSpPr>
        <p:spPr bwMode="auto">
          <a:xfrm>
            <a:off x="606475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1398563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190651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982739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369172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6161260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953348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745436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7273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Merge two sorted arrays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82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98563" y="1844824"/>
            <a:ext cx="6346873" cy="792088"/>
            <a:chOff x="-1908720" y="2996952"/>
            <a:chExt cx="6346873" cy="792088"/>
          </a:xfrm>
        </p:grpSpPr>
        <p:sp>
          <p:nvSpPr>
            <p:cNvPr id="3" name="矩形 2"/>
            <p:cNvSpPr/>
            <p:nvPr/>
          </p:nvSpPr>
          <p:spPr bwMode="auto">
            <a:xfrm>
              <a:off x="-1908720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2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-1100655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3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-324544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5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469060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6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268285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8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2076350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9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852461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12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3646065" y="2996952"/>
              <a:ext cx="792088" cy="792088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rPr>
                <a:t>16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sp>
        <p:nvSpPr>
          <p:cNvPr id="13" name="矩形 12"/>
          <p:cNvSpPr/>
          <p:nvPr/>
        </p:nvSpPr>
        <p:spPr bwMode="auto">
          <a:xfrm>
            <a:off x="606475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1398563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190651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982739" y="3946554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369172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6161260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953348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745436" y="3933056"/>
            <a:ext cx="792088" cy="7920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2399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/>
            <a:r>
              <a:rPr lang="en-US" altLang="zh-CN" sz="2800" dirty="0"/>
              <a:t>T(n): time needed to run </a:t>
            </a:r>
            <a:r>
              <a:rPr lang="en-US" altLang="zh-CN" sz="2800" dirty="0" err="1"/>
              <a:t>Mergesort</a:t>
            </a:r>
            <a:r>
              <a:rPr lang="en-US" altLang="zh-CN" sz="2800" dirty="0"/>
              <a:t>(A,1,n)</a:t>
            </a:r>
          </a:p>
          <a:p>
            <a:pPr eaLnBrk="1" hangingPunct="1"/>
            <a:r>
              <a:rPr lang="en-US" altLang="zh-CN" sz="2800" dirty="0"/>
              <a:t>Assume </a:t>
            </a:r>
            <a:r>
              <a:rPr lang="en-US" altLang="zh-CN" sz="2800" i="1" dirty="0"/>
              <a:t>n</a:t>
            </a:r>
            <a:r>
              <a:rPr lang="en-US" altLang="zh-CN" sz="2800" dirty="0"/>
              <a:t> is a power of 2 for simplicity</a:t>
            </a: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Three Kinds of Analysis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12215"/>
            <a:ext cx="8784530" cy="428513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655018" y="5589240"/>
            <a:ext cx="7301358" cy="8640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57200" y="3861048"/>
            <a:ext cx="7283152" cy="1008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0781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/>
            <a:r>
              <a:rPr lang="en-US" altLang="zh-CN" sz="2800" dirty="0"/>
              <a:t>T(n): time needed to run </a:t>
            </a:r>
            <a:r>
              <a:rPr lang="en-US" altLang="zh-CN" sz="2800" dirty="0" err="1"/>
              <a:t>Mergesort</a:t>
            </a:r>
            <a:r>
              <a:rPr lang="en-US" altLang="zh-CN" sz="2800" dirty="0"/>
              <a:t>(A,1,n)</a:t>
            </a:r>
          </a:p>
          <a:p>
            <a:pPr eaLnBrk="1" hangingPunct="1"/>
            <a:r>
              <a:rPr lang="en-US" altLang="zh-CN" sz="2800" dirty="0"/>
              <a:t>Assume </a:t>
            </a:r>
            <a:r>
              <a:rPr lang="en-US" altLang="zh-CN" sz="2800" i="1" dirty="0"/>
              <a:t>n</a:t>
            </a:r>
            <a:r>
              <a:rPr lang="en-US" altLang="zh-CN" sz="2800" dirty="0"/>
              <a:t> is a power of 2 for simplicity</a:t>
            </a: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Three Kinds of Analysis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12215"/>
            <a:ext cx="8784530" cy="428513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655018" y="5589240"/>
            <a:ext cx="7301358" cy="8640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57200" y="4187616"/>
            <a:ext cx="7283152" cy="681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8729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/>
            <a:r>
              <a:rPr lang="en-US" altLang="zh-CN" sz="2800" dirty="0"/>
              <a:t>T(n): time needed to run </a:t>
            </a:r>
            <a:r>
              <a:rPr lang="en-US" altLang="zh-CN" sz="2800" dirty="0" err="1"/>
              <a:t>Mergesort</a:t>
            </a:r>
            <a:r>
              <a:rPr lang="en-US" altLang="zh-CN" sz="2800" dirty="0"/>
              <a:t>(A,1,n)</a:t>
            </a:r>
          </a:p>
          <a:p>
            <a:pPr eaLnBrk="1" hangingPunct="1"/>
            <a:r>
              <a:rPr lang="en-US" altLang="zh-CN" sz="2800" dirty="0"/>
              <a:t>Assume </a:t>
            </a:r>
            <a:r>
              <a:rPr lang="en-US" altLang="zh-CN" sz="2800" i="1" dirty="0"/>
              <a:t>n</a:t>
            </a:r>
            <a:r>
              <a:rPr lang="en-US" altLang="zh-CN" sz="2800" dirty="0"/>
              <a:t> is a power of 2 for simplicity</a:t>
            </a: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Three Kinds of Analysis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12215"/>
            <a:ext cx="8784530" cy="428513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655018" y="5589240"/>
            <a:ext cx="7301358" cy="8640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7616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/>
            <a:r>
              <a:rPr lang="en-US" altLang="zh-CN" sz="2800" dirty="0"/>
              <a:t>T(n): time needed to run </a:t>
            </a:r>
            <a:r>
              <a:rPr lang="en-US" altLang="zh-CN" sz="2800" dirty="0" err="1"/>
              <a:t>Mergesort</a:t>
            </a:r>
            <a:r>
              <a:rPr lang="en-US" altLang="zh-CN" sz="2800" dirty="0"/>
              <a:t>(A,1,n)</a:t>
            </a:r>
          </a:p>
          <a:p>
            <a:pPr eaLnBrk="1" hangingPunct="1"/>
            <a:r>
              <a:rPr lang="en-US" altLang="zh-CN" sz="2800" dirty="0"/>
              <a:t>Assume </a:t>
            </a:r>
            <a:r>
              <a:rPr lang="en-US" altLang="zh-CN" sz="2800" i="1" dirty="0"/>
              <a:t>n</a:t>
            </a:r>
            <a:r>
              <a:rPr lang="en-US" altLang="zh-CN" sz="2800" dirty="0"/>
              <a:t> is a power of 2 for simplicity</a:t>
            </a: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Three Kinds of Analysis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12215"/>
            <a:ext cx="8784530" cy="428513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-1116632" y="7383735"/>
            <a:ext cx="8388300" cy="424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5385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Three Kinds of Analysis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-1116632" y="7383735"/>
            <a:ext cx="8388300" cy="424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" y="1050454"/>
            <a:ext cx="8652644" cy="162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170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Three Kinds of Analysis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-1116632" y="7383735"/>
            <a:ext cx="8388300" cy="424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" y="1050454"/>
            <a:ext cx="8652644" cy="1629686"/>
          </a:xfrm>
          <a:prstGeom prst="rect">
            <a:avLst/>
          </a:prstGeom>
        </p:spPr>
      </p:pic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2" y="1015926"/>
            <a:ext cx="8712968" cy="208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528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Three Kinds of Analysis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-1116632" y="7383735"/>
            <a:ext cx="8388300" cy="424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" y="908720"/>
            <a:ext cx="8611228" cy="33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2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8712968" cy="1584176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3200" dirty="0"/>
              <a:t>Textbook: </a:t>
            </a:r>
            <a:r>
              <a:rPr lang="en-US" altLang="zh-CN" sz="3200" i="1" dirty="0"/>
              <a:t>Introduction to Algorithms </a:t>
            </a:r>
            <a:r>
              <a:rPr lang="en-US" altLang="zh-CN" sz="3200" dirty="0"/>
              <a:t>(3rd  ed.) 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800" dirty="0"/>
              <a:t>by </a:t>
            </a:r>
            <a:r>
              <a:rPr lang="en-US" altLang="zh-CN" sz="2800" dirty="0" err="1"/>
              <a:t>Cormen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Leiserson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Rivest</a:t>
            </a:r>
            <a:r>
              <a:rPr lang="en-US" altLang="zh-CN" sz="2800" dirty="0"/>
              <a:t> and Stein (CLRS)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800" dirty="0"/>
              <a:t>Prepublication version available online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Textbook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92896"/>
            <a:ext cx="3692874" cy="417646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492896"/>
            <a:ext cx="2960302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425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Three Kinds of Analysis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-1116632" y="7383735"/>
            <a:ext cx="8388300" cy="424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76995"/>
            <a:ext cx="8388424" cy="44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915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Three Kinds of Analysis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-1116632" y="7383735"/>
            <a:ext cx="8388300" cy="424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15311"/>
            <a:ext cx="8640960" cy="567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894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Three Kinds of Analysis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-1116632" y="7383735"/>
            <a:ext cx="8388300" cy="424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15311"/>
            <a:ext cx="8640960" cy="5674527"/>
          </a:xfrm>
          <a:prstGeom prst="rect">
            <a:avLst/>
          </a:prstGeom>
        </p:spPr>
      </p:pic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07547"/>
            <a:ext cx="8640960" cy="595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327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7081692" cy="420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1153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UCLA">
  <a:themeElements>
    <a:clrScheme name="UCLA 12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FFFFFF"/>
      </a:accent1>
      <a:accent2>
        <a:srgbClr val="6699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5C8A8A"/>
      </a:accent6>
      <a:hlink>
        <a:srgbClr val="7E9CE8"/>
      </a:hlink>
      <a:folHlink>
        <a:srgbClr val="D8D8EC"/>
      </a:folHlink>
    </a:clrScheme>
    <a:fontScheme name="UCL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>
            <a:alpha val="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50" charset="-127"/>
            <a:cs typeface="Arial Unicode MS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>
            <a:alpha val="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50" charset="-127"/>
            <a:cs typeface="Arial Unicode MS" pitchFamily="50" charset="-127"/>
          </a:defRPr>
        </a:defPPr>
      </a:lstStyle>
    </a:lnDef>
  </a:objectDefaults>
  <a:extraClrSchemeLst>
    <a:extraClrScheme>
      <a:clrScheme name="UCLA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1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173683"/>
        </a:hlink>
        <a:folHlink>
          <a:srgbClr val="354B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2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FFFFFF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bsn05</Template>
  <TotalTime>72325</TotalTime>
  <Words>2883</Words>
  <Application>Microsoft Office PowerPoint</Application>
  <PresentationFormat>全屏显示(4:3)</PresentationFormat>
  <Paragraphs>688</Paragraphs>
  <Slides>93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93</vt:i4>
      </vt:variant>
    </vt:vector>
  </HeadingPairs>
  <TitlesOfParts>
    <vt:vector size="102" baseType="lpstr">
      <vt:lpstr>Gulim</vt:lpstr>
      <vt:lpstr>等线</vt:lpstr>
      <vt:lpstr>等线 Light</vt:lpstr>
      <vt:lpstr>仿宋_GB2312</vt:lpstr>
      <vt:lpstr>黑体</vt:lpstr>
      <vt:lpstr>Arial</vt:lpstr>
      <vt:lpstr>Wingdings</vt:lpstr>
      <vt:lpstr>UCLA</vt:lpstr>
      <vt:lpstr>自定义设计方案</vt:lpstr>
      <vt:lpstr>PowerPoint 演示文稿</vt:lpstr>
      <vt:lpstr>Outline</vt:lpstr>
      <vt:lpstr>Instructors</vt:lpstr>
      <vt:lpstr>Contact and TAs</vt:lpstr>
      <vt:lpstr>Instructors: Yongxin Tong</vt:lpstr>
      <vt:lpstr>Instructors: Yongxin Tong</vt:lpstr>
      <vt:lpstr>Faculty Members in SKLSDE</vt:lpstr>
      <vt:lpstr>Outline</vt:lpstr>
      <vt:lpstr>Textbook</vt:lpstr>
      <vt:lpstr>References (1)</vt:lpstr>
      <vt:lpstr>References (2)</vt:lpstr>
      <vt:lpstr>References (3)</vt:lpstr>
      <vt:lpstr>References (4)</vt:lpstr>
      <vt:lpstr>References (5)</vt:lpstr>
      <vt:lpstr>Prerequisites</vt:lpstr>
      <vt:lpstr>Tentative Syllabus</vt:lpstr>
      <vt:lpstr>Lectures and Tutorials</vt:lpstr>
      <vt:lpstr>Grading Scheme</vt:lpstr>
      <vt:lpstr>Classroom Etiquette</vt:lpstr>
      <vt:lpstr>WeChat Group</vt:lpstr>
      <vt:lpstr>Outline</vt:lpstr>
      <vt:lpstr>A.M. Turing Award</vt:lpstr>
      <vt:lpstr>A.M. Turing Award Winners for Algorithms</vt:lpstr>
      <vt:lpstr>Other Related A.M. Turing Award Winners</vt:lpstr>
      <vt:lpstr>Books of A.M. Turing Award Winners</vt:lpstr>
      <vt:lpstr>Outline</vt:lpstr>
      <vt:lpstr>What is this course about?</vt:lpstr>
      <vt:lpstr>What is this course about?</vt:lpstr>
      <vt:lpstr>What is this course about?</vt:lpstr>
      <vt:lpstr>What is this course about?</vt:lpstr>
      <vt:lpstr>What is this course about?</vt:lpstr>
      <vt:lpstr>Outline</vt:lpstr>
      <vt:lpstr>Computational Problem</vt:lpstr>
      <vt:lpstr>Computational Problem</vt:lpstr>
      <vt:lpstr>Instance</vt:lpstr>
      <vt:lpstr>Instance</vt:lpstr>
      <vt:lpstr>Algorithm</vt:lpstr>
      <vt:lpstr>Algorithm</vt:lpstr>
      <vt:lpstr>Example: Insertion Sort</vt:lpstr>
      <vt:lpstr>How Does It Work?</vt:lpstr>
      <vt:lpstr>Outline</vt:lpstr>
      <vt:lpstr>Analyzing Algorithms</vt:lpstr>
      <vt:lpstr>Analyzing Algorithms</vt:lpstr>
      <vt:lpstr>Analyzing Algorithms</vt:lpstr>
      <vt:lpstr>Analyzing Algorithms</vt:lpstr>
      <vt:lpstr>Analyzing Algorithms</vt:lpstr>
      <vt:lpstr>Analyzing Algorithms</vt:lpstr>
      <vt:lpstr>Machine-independent running time</vt:lpstr>
      <vt:lpstr>Machine-independent running time</vt:lpstr>
      <vt:lpstr>Machine-independent running time</vt:lpstr>
      <vt:lpstr>Machine-independent running time</vt:lpstr>
      <vt:lpstr>Three Kinds of Analysis: I</vt:lpstr>
      <vt:lpstr>Three Kinds of Analysis: I</vt:lpstr>
      <vt:lpstr>Three Kinds of Analysis: I</vt:lpstr>
      <vt:lpstr>Three Kinds of Analysis: II</vt:lpstr>
      <vt:lpstr>Three Kinds of Analysis: II</vt:lpstr>
      <vt:lpstr>Three Kinds of Analysis: II</vt:lpstr>
      <vt:lpstr>Three Kinds of Analysis: III</vt:lpstr>
      <vt:lpstr>Three Kinds of Analysis: III</vt:lpstr>
      <vt:lpstr>Three Kinds of Analysis: III</vt:lpstr>
      <vt:lpstr>Three Kinds of Analysis</vt:lpstr>
      <vt:lpstr>Three Kinds of Analysis</vt:lpstr>
      <vt:lpstr>Three Kinds of Analysis</vt:lpstr>
      <vt:lpstr>Three Kinds of Analysis</vt:lpstr>
      <vt:lpstr>Outline</vt:lpstr>
      <vt:lpstr>Comparing Time Complexity</vt:lpstr>
      <vt:lpstr>Asymptotic Analysis</vt:lpstr>
      <vt:lpstr>Asymptotic Analysis</vt:lpstr>
      <vt:lpstr>Asymptotic Analysis</vt:lpstr>
      <vt:lpstr>Asymptotic Analysis</vt:lpstr>
      <vt:lpstr>Asymptotic Analysis</vt:lpstr>
      <vt:lpstr>Merge Sort</vt:lpstr>
      <vt:lpstr>Merge Sort</vt:lpstr>
      <vt:lpstr>Merge two sorted arrays</vt:lpstr>
      <vt:lpstr>Merge two sorted arrays</vt:lpstr>
      <vt:lpstr>Merge two sorted arrays</vt:lpstr>
      <vt:lpstr>Merge two sorted arrays</vt:lpstr>
      <vt:lpstr>Merge two sorted arrays</vt:lpstr>
      <vt:lpstr>Merge two sorted arrays</vt:lpstr>
      <vt:lpstr>Merge two sorted arrays</vt:lpstr>
      <vt:lpstr>Merge two sorted arrays</vt:lpstr>
      <vt:lpstr>Merge two sorted arrays</vt:lpstr>
      <vt:lpstr>Three Kinds of Analysis</vt:lpstr>
      <vt:lpstr>Three Kinds of Analysis</vt:lpstr>
      <vt:lpstr>Three Kinds of Analysis</vt:lpstr>
      <vt:lpstr>Three Kinds of Analysis</vt:lpstr>
      <vt:lpstr>Three Kinds of Analysis</vt:lpstr>
      <vt:lpstr>Three Kinds of Analysis</vt:lpstr>
      <vt:lpstr>Three Kinds of Analysis</vt:lpstr>
      <vt:lpstr>Three Kinds of Analysis</vt:lpstr>
      <vt:lpstr>Three Kinds of Analysis</vt:lpstr>
      <vt:lpstr>Three Kinds of Analysis</vt:lpstr>
      <vt:lpstr>PowerPoint 演示文稿</vt:lpstr>
    </vt:vector>
  </TitlesOfParts>
  <Company>Penn State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</dc:title>
  <dc:creator>Dongwon Lee</dc:creator>
  <cp:lastModifiedBy> </cp:lastModifiedBy>
  <cp:revision>3711</cp:revision>
  <cp:lastPrinted>2014-10-07T03:42:34Z</cp:lastPrinted>
  <dcterms:created xsi:type="dcterms:W3CDTF">2010-05-27T13:38:31Z</dcterms:created>
  <dcterms:modified xsi:type="dcterms:W3CDTF">2019-09-05T14:26:45Z</dcterms:modified>
</cp:coreProperties>
</file>